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4"/>
  </p:notesMasterIdLst>
  <p:handoutMasterIdLst>
    <p:handoutMasterId r:id="rId35"/>
  </p:handoutMasterIdLst>
  <p:sldIdLst>
    <p:sldId id="635" r:id="rId3"/>
    <p:sldId id="1826" r:id="rId4"/>
    <p:sldId id="262" r:id="rId5"/>
    <p:sldId id="645" r:id="rId6"/>
    <p:sldId id="1793" r:id="rId7"/>
    <p:sldId id="1777" r:id="rId8"/>
    <p:sldId id="1795" r:id="rId9"/>
    <p:sldId id="1794" r:id="rId10"/>
    <p:sldId id="1804" r:id="rId11"/>
    <p:sldId id="1807" r:id="rId12"/>
    <p:sldId id="1808" r:id="rId13"/>
    <p:sldId id="1827" r:id="rId14"/>
    <p:sldId id="1809" r:id="rId15"/>
    <p:sldId id="1810" r:id="rId16"/>
    <p:sldId id="1816" r:id="rId17"/>
    <p:sldId id="1819" r:id="rId18"/>
    <p:sldId id="1812" r:id="rId19"/>
    <p:sldId id="1813" r:id="rId20"/>
    <p:sldId id="1814" r:id="rId21"/>
    <p:sldId id="1815" r:id="rId22"/>
    <p:sldId id="1811" r:id="rId23"/>
    <p:sldId id="1821" r:id="rId24"/>
    <p:sldId id="1820" r:id="rId25"/>
    <p:sldId id="1829" r:id="rId26"/>
    <p:sldId id="1822" r:id="rId27"/>
    <p:sldId id="1823" r:id="rId28"/>
    <p:sldId id="1830" r:id="rId29"/>
    <p:sldId id="1824" r:id="rId30"/>
    <p:sldId id="1825" r:id="rId31"/>
    <p:sldId id="1828" r:id="rId32"/>
    <p:sldId id="1760" r:id="rId33"/>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1826"/>
            <p14:sldId id="262"/>
            <p14:sldId id="645"/>
            <p14:sldId id="1793"/>
            <p14:sldId id="1777"/>
            <p14:sldId id="1795"/>
            <p14:sldId id="1794"/>
            <p14:sldId id="1804"/>
            <p14:sldId id="1807"/>
            <p14:sldId id="1808"/>
            <p14:sldId id="1827"/>
            <p14:sldId id="1809"/>
            <p14:sldId id="1810"/>
            <p14:sldId id="1816"/>
            <p14:sldId id="1819"/>
            <p14:sldId id="1812"/>
            <p14:sldId id="1813"/>
            <p14:sldId id="1814"/>
            <p14:sldId id="1815"/>
            <p14:sldId id="1811"/>
            <p14:sldId id="1821"/>
            <p14:sldId id="1820"/>
            <p14:sldId id="1829"/>
            <p14:sldId id="1822"/>
            <p14:sldId id="1823"/>
            <p14:sldId id="1830"/>
            <p14:sldId id="1824"/>
            <p14:sldId id="1825"/>
            <p14:sldId id="1828"/>
            <p14:sldId id="1760"/>
          </p14:sldIdLst>
        </p14:section>
      </p14:sectionLst>
    </p:ext>
    <p:ext uri="{EFAFB233-063F-42B5-8137-9DF3F51BA10A}">
      <p15:sldGuideLst xmlns:p15="http://schemas.microsoft.com/office/powerpoint/2012/main">
        <p15:guide id="1" orient="horz" pos="2160" userDrawn="1">
          <p15:clr>
            <a:srgbClr val="A4A3A4"/>
          </p15:clr>
        </p15:guide>
        <p15:guide id="2" pos="26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3341"/>
    <a:srgbClr val="A58EC8"/>
    <a:srgbClr val="FCD4EC"/>
    <a:srgbClr val="9A0001"/>
    <a:srgbClr val="F0F0F0"/>
    <a:srgbClr val="CEAB6E"/>
    <a:srgbClr val="D79999"/>
    <a:srgbClr val="BFBFBF"/>
    <a:srgbClr val="A6A6A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148" autoAdjust="0"/>
  </p:normalViewPr>
  <p:slideViewPr>
    <p:cSldViewPr snapToGrid="0">
      <p:cViewPr varScale="1">
        <p:scale>
          <a:sx n="79" d="100"/>
          <a:sy n="79" d="100"/>
        </p:scale>
        <p:origin x="413" y="62"/>
      </p:cViewPr>
      <p:guideLst>
        <p:guide orient="horz" pos="2160"/>
        <p:guide pos="263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4118"/>
    </p:cViewPr>
  </p:sorterViewPr>
  <p:notesViewPr>
    <p:cSldViewPr snapToGrid="0">
      <p:cViewPr varScale="1">
        <p:scale>
          <a:sx n="110" d="100"/>
          <a:sy n="110" d="100"/>
        </p:scale>
        <p:origin x="207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600"/>
            </a:lvl1pPr>
          </a:lstStyle>
          <a:p>
            <a:endParaRPr lang="zh-CN" altLang="en-US"/>
          </a:p>
        </p:txBody>
      </p:sp>
      <p:sp>
        <p:nvSpPr>
          <p:cNvPr id="3" name="日期占位符 2"/>
          <p:cNvSpPr>
            <a:spLocks noGrp="1"/>
          </p:cNvSpPr>
          <p:nvPr>
            <p:ph type="dt" sz="quarter" idx="1"/>
          </p:nvPr>
        </p:nvSpPr>
        <p:spPr>
          <a:xfrm>
            <a:off x="5622800" y="0"/>
            <a:ext cx="4301543" cy="341064"/>
          </a:xfrm>
          <a:prstGeom prst="rect">
            <a:avLst/>
          </a:prstGeom>
        </p:spPr>
        <p:txBody>
          <a:bodyPr vert="horz" lIns="95562" tIns="47781" rIns="95562" bIns="47781" rtlCol="0"/>
          <a:lstStyle>
            <a:lvl1pPr algn="r">
              <a:defRPr sz="1600"/>
            </a:lvl1pPr>
          </a:lstStyle>
          <a:p>
            <a:fld id="{0F9B84EA-7D68-4D60-9CB1-D50884785D1C}" type="datetimeFigureOut">
              <a:rPr lang="zh-CN" altLang="en-US" smtClean="0"/>
              <a:t>2020/6/22</a:t>
            </a:fld>
            <a:endParaRPr lang="zh-CN" altLang="en-US"/>
          </a:p>
        </p:txBody>
      </p:sp>
      <p:sp>
        <p:nvSpPr>
          <p:cNvPr id="4" name="页脚占位符 3"/>
          <p:cNvSpPr>
            <a:spLocks noGrp="1"/>
          </p:cNvSpPr>
          <p:nvPr>
            <p:ph type="ftr" sz="quarter" idx="2"/>
          </p:nvPr>
        </p:nvSpPr>
        <p:spPr>
          <a:xfrm>
            <a:off x="2" y="6456613"/>
            <a:ext cx="4301543" cy="341063"/>
          </a:xfrm>
          <a:prstGeom prst="rect">
            <a:avLst/>
          </a:prstGeom>
        </p:spPr>
        <p:txBody>
          <a:bodyPr vert="horz" lIns="95562" tIns="47781" rIns="95562" bIns="47781"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622800" y="6456613"/>
            <a:ext cx="4301543" cy="341063"/>
          </a:xfrm>
          <a:prstGeom prst="rect">
            <a:avLst/>
          </a:prstGeom>
        </p:spPr>
        <p:txBody>
          <a:bodyPr vert="horz" lIns="95562" tIns="47781" rIns="95562" bIns="47781" rtlCol="0" anchor="b"/>
          <a:lstStyle>
            <a:lvl1pPr algn="r">
              <a:defRPr sz="1600"/>
            </a:lvl1pPr>
          </a:lstStyle>
          <a:p>
            <a:fld id="{8D4E0FC9-F1F8-4FAE-9988-3BA365CFD46F}" type="slidenum">
              <a:rPr lang="zh-CN" altLang="en-US" sz="1500"/>
              <a:t>‹#›</a:t>
            </a:fld>
            <a:r>
              <a:rPr lang="en-US" altLang="zh-CN" sz="1500" dirty="0"/>
              <a:t>/29</a:t>
            </a:r>
            <a:endParaRPr lang="zh-CN" altLang="en-US" sz="1500" dirty="0"/>
          </a:p>
        </p:txBody>
      </p:sp>
    </p:spTree>
    <p:extLst>
      <p:ext uri="{BB962C8B-B14F-4D97-AF65-F5344CB8AC3E}">
        <p14:creationId xmlns:p14="http://schemas.microsoft.com/office/powerpoint/2010/main" val="37788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300"/>
            </a:lvl1pPr>
          </a:lstStyle>
          <a:p>
            <a:endParaRPr lang="zh-CN" altLang="en-US"/>
          </a:p>
        </p:txBody>
      </p:sp>
      <p:sp>
        <p:nvSpPr>
          <p:cNvPr id="3" name="日期占位符 2"/>
          <p:cNvSpPr>
            <a:spLocks noGrp="1"/>
          </p:cNvSpPr>
          <p:nvPr>
            <p:ph type="dt" idx="1"/>
          </p:nvPr>
        </p:nvSpPr>
        <p:spPr>
          <a:xfrm>
            <a:off x="5622800" y="0"/>
            <a:ext cx="4301543" cy="341064"/>
          </a:xfrm>
          <a:prstGeom prst="rect">
            <a:avLst/>
          </a:prstGeom>
        </p:spPr>
        <p:txBody>
          <a:bodyPr vert="horz" lIns="95562" tIns="47781" rIns="95562" bIns="47781" rtlCol="0"/>
          <a:lstStyle>
            <a:lvl1pPr algn="r">
              <a:defRPr sz="1300"/>
            </a:lvl1pPr>
          </a:lstStyle>
          <a:p>
            <a:fld id="{5A399999-22BB-4EB1-820B-6F546983B52B}" type="datetimeFigureOut">
              <a:rPr lang="zh-CN" altLang="en-US" smtClean="0"/>
              <a:t>2020/6/22</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5562" tIns="47781" rIns="95562" bIns="47781" rtlCol="0" anchor="ctr"/>
          <a:lstStyle/>
          <a:p>
            <a:endParaRPr lang="zh-CN" altLang="en-US"/>
          </a:p>
        </p:txBody>
      </p:sp>
      <p:sp>
        <p:nvSpPr>
          <p:cNvPr id="5" name="备注占位符 4"/>
          <p:cNvSpPr>
            <a:spLocks noGrp="1"/>
          </p:cNvSpPr>
          <p:nvPr>
            <p:ph type="body" sz="quarter" idx="3"/>
          </p:nvPr>
        </p:nvSpPr>
        <p:spPr>
          <a:xfrm>
            <a:off x="992665" y="3271383"/>
            <a:ext cx="7941310" cy="2676585"/>
          </a:xfrm>
          <a:prstGeom prst="rect">
            <a:avLst/>
          </a:prstGeom>
        </p:spPr>
        <p:txBody>
          <a:bodyPr vert="horz" lIns="95562" tIns="47781" rIns="95562" bIns="4778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6456613"/>
            <a:ext cx="4301543" cy="341063"/>
          </a:xfrm>
          <a:prstGeom prst="rect">
            <a:avLst/>
          </a:prstGeom>
        </p:spPr>
        <p:txBody>
          <a:bodyPr vert="horz" lIns="95562" tIns="47781" rIns="95562" bIns="4778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622800" y="6456613"/>
            <a:ext cx="4301543" cy="341063"/>
          </a:xfrm>
          <a:prstGeom prst="rect">
            <a:avLst/>
          </a:prstGeom>
        </p:spPr>
        <p:txBody>
          <a:bodyPr vert="horz" lIns="95562" tIns="47781" rIns="95562" bIns="47781" rtlCol="0" anchor="b"/>
          <a:lstStyle>
            <a:lvl1pPr algn="r">
              <a:defRPr sz="13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716277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132839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805717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253923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326617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1482997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2811711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1589080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1091564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1848731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983292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353013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1921584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1915087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941514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882213" eaLnBrk="0" fontAlgn="base" hangingPunct="0">
              <a:spcBef>
                <a:spcPct val="20000"/>
              </a:spcBef>
              <a:spcAft>
                <a:spcPct val="0"/>
              </a:spcAft>
              <a:buClr>
                <a:srgbClr val="FF0000"/>
              </a:buClr>
              <a:buSzPct val="60000"/>
              <a:buFont typeface="Wingdings" panose="05000000000000000000" pitchFamily="2" charset="2"/>
              <a:buNone/>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1854501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882213" eaLnBrk="0" fontAlgn="base" hangingPunct="0">
              <a:spcBef>
                <a:spcPct val="20000"/>
              </a:spcBef>
              <a:spcAft>
                <a:spcPct val="0"/>
              </a:spcAft>
              <a:buClr>
                <a:srgbClr val="FF0000"/>
              </a:buClr>
              <a:buSzPct val="60000"/>
              <a:buFont typeface="Wingdings" panose="05000000000000000000" pitchFamily="2" charset="2"/>
              <a:buNone/>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2973351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882213" eaLnBrk="0" fontAlgn="base" hangingPunct="0">
              <a:spcBef>
                <a:spcPct val="20000"/>
              </a:spcBef>
              <a:spcAft>
                <a:spcPct val="0"/>
              </a:spcAft>
              <a:buClr>
                <a:srgbClr val="FF0000"/>
              </a:buClr>
              <a:buSzPct val="60000"/>
              <a:buFont typeface="Wingdings" panose="05000000000000000000" pitchFamily="2" charset="2"/>
              <a:buNone/>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extLst>
      <p:ext uri="{BB962C8B-B14F-4D97-AF65-F5344CB8AC3E}">
        <p14:creationId xmlns:p14="http://schemas.microsoft.com/office/powerpoint/2010/main" val="3774499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apply the Sliding sketch to five kinds of sketches:</a:t>
            </a:r>
          </a:p>
          <a:p>
            <a:r>
              <a:rPr lang="en-US" altLang="zh-CN" sz="1200" b="0" i="0" u="none" strike="noStrike" kern="1200" baseline="0" dirty="0" smtClean="0">
                <a:solidFill>
                  <a:schemeClr val="tx1"/>
                </a:solidFill>
                <a:latin typeface="+mn-lt"/>
                <a:ea typeface="+mn-ea"/>
                <a:cs typeface="+mn-cs"/>
              </a:rPr>
              <a:t>the Bloom filter [8], the CM sketch [9], the CU sketch [10], the</a:t>
            </a:r>
          </a:p>
          <a:p>
            <a:r>
              <a:rPr lang="en-US" altLang="zh-CN" sz="1200" b="0" i="0" u="none" strike="noStrike" kern="1200" baseline="0" dirty="0" smtClean="0">
                <a:solidFill>
                  <a:schemeClr val="tx1"/>
                </a:solidFill>
                <a:latin typeface="+mn-lt"/>
                <a:ea typeface="+mn-ea"/>
                <a:cs typeface="+mn-cs"/>
              </a:rPr>
              <a:t>Count sketch [22] and the </a:t>
            </a:r>
            <a:r>
              <a:rPr lang="en-US" altLang="zh-CN" sz="1200" b="0" i="0" u="none" strike="noStrike" kern="1200" baseline="0" dirty="0" err="1" smtClean="0">
                <a:solidFill>
                  <a:schemeClr val="tx1"/>
                </a:solidFill>
                <a:latin typeface="+mn-lt"/>
                <a:ea typeface="+mn-ea"/>
                <a:cs typeface="+mn-cs"/>
              </a:rPr>
              <a:t>HeavyKeeper</a:t>
            </a:r>
            <a:r>
              <a:rPr lang="en-US" altLang="zh-CN" sz="1200" b="0" i="0" u="none" strike="noStrike" kern="1200" baseline="0" dirty="0" smtClean="0">
                <a:solidFill>
                  <a:schemeClr val="tx1"/>
                </a:solidFill>
                <a:latin typeface="+mn-lt"/>
                <a:ea typeface="+mn-ea"/>
                <a:cs typeface="+mn-cs"/>
              </a:rPr>
              <a:t> [23]</a:t>
            </a: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extLst>
      <p:ext uri="{BB962C8B-B14F-4D97-AF65-F5344CB8AC3E}">
        <p14:creationId xmlns:p14="http://schemas.microsoft.com/office/powerpoint/2010/main" val="426003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apply the Sliding sketch to five kinds of sketches:</a:t>
            </a:r>
          </a:p>
          <a:p>
            <a:r>
              <a:rPr lang="en-US" altLang="zh-CN" sz="1200" b="0" i="0" u="none" strike="noStrike" kern="1200" baseline="0" dirty="0" smtClean="0">
                <a:solidFill>
                  <a:schemeClr val="tx1"/>
                </a:solidFill>
                <a:latin typeface="+mn-lt"/>
                <a:ea typeface="+mn-ea"/>
                <a:cs typeface="+mn-cs"/>
              </a:rPr>
              <a:t>the Bloom filter [8], the CM sketch [9], the CU sketch [10], the</a:t>
            </a:r>
          </a:p>
          <a:p>
            <a:r>
              <a:rPr lang="en-US" altLang="zh-CN" sz="1200" b="0" i="0" u="none" strike="noStrike" kern="1200" baseline="0" dirty="0" smtClean="0">
                <a:solidFill>
                  <a:schemeClr val="tx1"/>
                </a:solidFill>
                <a:latin typeface="+mn-lt"/>
                <a:ea typeface="+mn-ea"/>
                <a:cs typeface="+mn-cs"/>
              </a:rPr>
              <a:t>Count sketch [22] and the </a:t>
            </a:r>
            <a:r>
              <a:rPr lang="en-US" altLang="zh-CN" sz="1200" b="0" i="0" u="none" strike="noStrike" kern="1200" baseline="0" dirty="0" err="1" smtClean="0">
                <a:solidFill>
                  <a:schemeClr val="tx1"/>
                </a:solidFill>
                <a:latin typeface="+mn-lt"/>
                <a:ea typeface="+mn-ea"/>
                <a:cs typeface="+mn-cs"/>
              </a:rPr>
              <a:t>HeavyKeeper</a:t>
            </a:r>
            <a:r>
              <a:rPr lang="en-US" altLang="zh-CN" sz="1200" b="0" i="0" u="none" strike="noStrike" kern="1200" baseline="0" dirty="0" smtClean="0">
                <a:solidFill>
                  <a:schemeClr val="tx1"/>
                </a:solidFill>
                <a:latin typeface="+mn-lt"/>
                <a:ea typeface="+mn-ea"/>
                <a:cs typeface="+mn-cs"/>
              </a:rPr>
              <a:t> [23]</a:t>
            </a: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extLst>
      <p:ext uri="{BB962C8B-B14F-4D97-AF65-F5344CB8AC3E}">
        <p14:creationId xmlns:p14="http://schemas.microsoft.com/office/powerpoint/2010/main" val="3898763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882213" eaLnBrk="0" fontAlgn="base" hangingPunct="0">
              <a:spcBef>
                <a:spcPct val="20000"/>
              </a:spcBef>
              <a:spcAft>
                <a:spcPct val="0"/>
              </a:spcAft>
              <a:buClr>
                <a:srgbClr val="FF0000"/>
              </a:buClr>
              <a:buSzPct val="60000"/>
              <a:buFont typeface="Wingdings" panose="05000000000000000000" pitchFamily="2" charset="2"/>
              <a:buNone/>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extLst>
      <p:ext uri="{BB962C8B-B14F-4D97-AF65-F5344CB8AC3E}">
        <p14:creationId xmlns:p14="http://schemas.microsoft.com/office/powerpoint/2010/main" val="1093135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882213" eaLnBrk="0" fontAlgn="base" hangingPunct="0">
              <a:spcBef>
                <a:spcPct val="20000"/>
              </a:spcBef>
              <a:spcAft>
                <a:spcPct val="0"/>
              </a:spcAft>
              <a:buClr>
                <a:srgbClr val="FF0000"/>
              </a:buClr>
              <a:buSzPct val="60000"/>
              <a:buFont typeface="Wingdings" panose="05000000000000000000" pitchFamily="2" charset="2"/>
              <a:buNone/>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extLst>
      <p:ext uri="{BB962C8B-B14F-4D97-AF65-F5344CB8AC3E}">
        <p14:creationId xmlns:p14="http://schemas.microsoft.com/office/powerpoint/2010/main" val="4199202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882213" eaLnBrk="0" fontAlgn="base" hangingPunct="0">
              <a:spcBef>
                <a:spcPct val="20000"/>
              </a:spcBef>
              <a:spcAft>
                <a:spcPct val="0"/>
              </a:spcAft>
              <a:buClr>
                <a:srgbClr val="FF0000"/>
              </a:buClr>
              <a:buSzPct val="60000"/>
              <a:buFont typeface="Wingdings" panose="05000000000000000000" pitchFamily="2" charset="2"/>
              <a:buNone/>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extLst>
      <p:ext uri="{BB962C8B-B14F-4D97-AF65-F5344CB8AC3E}">
        <p14:creationId xmlns:p14="http://schemas.microsoft.com/office/powerpoint/2010/main" val="3529620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1942618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31</a:t>
            </a:fld>
            <a:endParaRPr lang="zh-CN" altLang="en-US"/>
          </a:p>
        </p:txBody>
      </p:sp>
    </p:spTree>
    <p:extLst>
      <p:ext uri="{BB962C8B-B14F-4D97-AF65-F5344CB8AC3E}">
        <p14:creationId xmlns:p14="http://schemas.microsoft.com/office/powerpoint/2010/main" val="1626009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80819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831181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2278577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763800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2296641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58355" indent="-358355" defTabSz="882213" eaLnBrk="0" fontAlgn="base" hangingPunct="0">
              <a:spcBef>
                <a:spcPct val="20000"/>
              </a:spcBef>
              <a:spcAft>
                <a:spcPct val="0"/>
              </a:spcAft>
              <a:buClr>
                <a:srgbClr val="FF0000"/>
              </a:buClr>
              <a:buSzPct val="60000"/>
              <a:buFont typeface="Wingdings" panose="05000000000000000000" pitchFamily="2" charset="2"/>
              <a:buChar char="n"/>
              <a:defRPr/>
            </a:pPr>
            <a:endParaRPr kumimoji="1" lang="en-US" altLang="zh-CN" kern="0" dirty="0" smtClean="0">
              <a:solidFill>
                <a:prstClr val="black"/>
              </a:solidFill>
              <a:latin typeface="Times New Roman" panose="02020503050405090304" pitchFamily="18" charset="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435032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114017" y="162954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114017" y="271929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114017" y="380905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103369" y="1580994"/>
            <a:ext cx="882964"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103368" y="2664440"/>
            <a:ext cx="882965"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103369" y="3747886"/>
            <a:ext cx="882964"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5" y="1512604"/>
            <a:ext cx="790891"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5" y="2596050"/>
            <a:ext cx="882965"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882964"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882964"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805046"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5" y="2253654"/>
            <a:ext cx="888575"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5" y="3148379"/>
            <a:ext cx="805047"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5" y="4021629"/>
            <a:ext cx="950325"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805046"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106649" y="1380518"/>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106649" y="2273968"/>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106649" y="3167418"/>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106649" y="4954317"/>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106649" y="4060868"/>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096000" y="1331970"/>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096000" y="222542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096000" y="3120145"/>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096000" y="3993395"/>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096000" y="4893280"/>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106649" y="122699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106649" y="197756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106649" y="272813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106649" y="422927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106649" y="347870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096000" y="1178451"/>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096000" y="1926523"/>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096000" y="2674595"/>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096000" y="3422667"/>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096000" y="4170739"/>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106649" y="4979850"/>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096000" y="4918813"/>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
        <p:nvSpPr>
          <p:cNvPr id="3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29525" y="2260804"/>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smtClean="0"/>
              <a:t>&lt; </a:t>
            </a:r>
            <a:fld id="{A548B57D-AE10-4CF7-A9DF-59FEFA91B28E}" type="slidenum">
              <a:rPr lang="zh-CN" altLang="en-US" smtClean="0"/>
              <a:pPr/>
              <a:t>‹#›</a:t>
            </a:fld>
            <a:r>
              <a:rPr lang="en-US" altLang="zh-CN" dirty="0" smtClean="0"/>
              <a:t>/29</a:t>
            </a:r>
            <a:r>
              <a:rPr lang="zh-CN" altLang="en-US" dirty="0" smtClean="0"/>
              <a:t> </a:t>
            </a:r>
            <a:r>
              <a:rPr lang="en-US" altLang="zh-CN" dirty="0" smtClean="0"/>
              <a:t>&gt;</a:t>
            </a:r>
            <a:endParaRPr lang="zh-CN" altLang="en-US"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4.m4a"/><Relationship Id="rId7" Type="http://schemas.openxmlformats.org/officeDocument/2006/relationships/image" Target="../media/image10.png"/><Relationship Id="rId12" Type="http://schemas.openxmlformats.org/officeDocument/2006/relationships/image" Target="../media/image7.png"/><Relationship Id="rId2" Type="http://schemas.microsoft.com/office/2007/relationships/media" Target="../media/media14.m4a"/><Relationship Id="rId1" Type="http://schemas.openxmlformats.org/officeDocument/2006/relationships/tags" Target="../tags/tag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notesSlide" Target="../notesSlides/notesSlide13.xml"/><Relationship Id="rId10" Type="http://schemas.openxmlformats.org/officeDocument/2006/relationships/image" Target="../media/image13.png"/><Relationship Id="rId4" Type="http://schemas.openxmlformats.org/officeDocument/2006/relationships/slideLayout" Target="../slideLayouts/slideLayout7.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7.png"/><Relationship Id="rId2" Type="http://schemas.microsoft.com/office/2007/relationships/media" Target="../media/media15.m4a"/><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1.xml"/><Relationship Id="rId6" Type="http://schemas.openxmlformats.org/officeDocument/2006/relationships/image" Target="../media/image7.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7.m4a"/><Relationship Id="rId7" Type="http://schemas.openxmlformats.org/officeDocument/2006/relationships/image" Target="../media/image16.png"/><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150.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7.png"/><Relationship Id="rId2" Type="http://schemas.microsoft.com/office/2007/relationships/media" Target="../media/media18.m4a"/><Relationship Id="rId1" Type="http://schemas.openxmlformats.org/officeDocument/2006/relationships/tags" Target="../tags/tag13.xml"/><Relationship Id="rId6" Type="http://schemas.openxmlformats.org/officeDocument/2006/relationships/image" Target="../media/image17.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7.png"/><Relationship Id="rId2" Type="http://schemas.microsoft.com/office/2007/relationships/media" Target="../media/media19.m4a"/><Relationship Id="rId1" Type="http://schemas.openxmlformats.org/officeDocument/2006/relationships/tags" Target="../tags/tag14.xml"/><Relationship Id="rId6" Type="http://schemas.openxmlformats.org/officeDocument/2006/relationships/image" Target="../media/image18.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17.xml"/><Relationship Id="rId6" Type="http://schemas.openxmlformats.org/officeDocument/2006/relationships/image" Target="../media/image7.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8.xml"/><Relationship Id="rId6" Type="http://schemas.openxmlformats.org/officeDocument/2006/relationships/image" Target="../media/image7.png"/><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7" Type="http://schemas.openxmlformats.org/officeDocument/2006/relationships/image" Target="../media/image7.png"/><Relationship Id="rId2" Type="http://schemas.microsoft.com/office/2007/relationships/media" Target="../media/media25.m4a"/><Relationship Id="rId1" Type="http://schemas.openxmlformats.org/officeDocument/2006/relationships/tags" Target="../tags/tag19.xml"/><Relationship Id="rId6" Type="http://schemas.openxmlformats.org/officeDocument/2006/relationships/image" Target="../media/image19.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7" Type="http://schemas.openxmlformats.org/officeDocument/2006/relationships/image" Target="../media/image7.png"/><Relationship Id="rId2" Type="http://schemas.microsoft.com/office/2007/relationships/media" Target="../media/media26.m4a"/><Relationship Id="rId1" Type="http://schemas.openxmlformats.org/officeDocument/2006/relationships/tags" Target="../tags/tag20.xml"/><Relationship Id="rId6" Type="http://schemas.openxmlformats.org/officeDocument/2006/relationships/image" Target="../media/image20.pn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7.png"/><Relationship Id="rId2" Type="http://schemas.microsoft.com/office/2007/relationships/media" Target="../media/media27.m4a"/><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notesSlide" Target="../notesSlides/notesSlide26.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28.m4a"/><Relationship Id="rId7" Type="http://schemas.openxmlformats.org/officeDocument/2006/relationships/image" Target="../media/image23.png"/><Relationship Id="rId2" Type="http://schemas.microsoft.com/office/2007/relationships/media" Target="../media/media28.m4a"/><Relationship Id="rId1" Type="http://schemas.openxmlformats.org/officeDocument/2006/relationships/tags" Target="../tags/tag22.xml"/><Relationship Id="rId6" Type="http://schemas.openxmlformats.org/officeDocument/2006/relationships/image" Target="../media/image22.png"/><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23.xml"/><Relationship Id="rId6" Type="http://schemas.openxmlformats.org/officeDocument/2006/relationships/image" Target="../media/image7.pn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24.xml"/><Relationship Id="rId6" Type="http://schemas.openxmlformats.org/officeDocument/2006/relationships/image" Target="../media/image7.png"/><Relationship Id="rId5" Type="http://schemas.openxmlformats.org/officeDocument/2006/relationships/notesSlide" Target="../notesSlides/notesSlide29.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10048"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 name="文本框 11"/>
          <p:cNvSpPr txBox="1"/>
          <p:nvPr/>
        </p:nvSpPr>
        <p:spPr>
          <a:xfrm>
            <a:off x="744944" y="2681625"/>
            <a:ext cx="11437008" cy="830997"/>
          </a:xfrm>
          <a:prstGeom prst="rect">
            <a:avLst/>
          </a:prstGeom>
          <a:noFill/>
        </p:spPr>
        <p:txBody>
          <a:bodyPr wrap="square" rtlCol="0">
            <a:spAutoFit/>
          </a:bodyPr>
          <a:lstStyle/>
          <a:p>
            <a:pPr lvl="0">
              <a:defRPr/>
            </a:pPr>
            <a:r>
              <a:rPr lang="zh-CN" altLang="en-US" sz="4800" spc="200" noProof="0" dirty="0" smtClean="0">
                <a:solidFill>
                  <a:schemeClr val="accent1"/>
                </a:solidFill>
                <a:latin typeface="Arial" panose="020B0604020202090204" pitchFamily="34" charset="0"/>
                <a:ea typeface="Microsoft YaHei" panose="020B0503020204020204" pitchFamily="34" charset="-122"/>
                <a:cs typeface="+mn-ea"/>
                <a:sym typeface="Arial" panose="020B0604020202090204" pitchFamily="34" charset="0"/>
              </a:rPr>
              <a:t>高性能网络测量技术</a:t>
            </a:r>
            <a:endParaRPr kumimoji="0" sz="4800" b="0" i="0" u="none" strike="noStrike" kern="1200" cap="none" spc="200" normalizeH="0" baseline="0" noProof="0" dirty="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nvGrpSpPr>
          <p:cNvPr id="10" name="组合 9"/>
          <p:cNvGrpSpPr/>
          <p:nvPr/>
        </p:nvGrpSpPr>
        <p:grpSpPr>
          <a:xfrm>
            <a:off x="1979861" y="2141876"/>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5" name="组合 14"/>
          <p:cNvGrpSpPr/>
          <p:nvPr/>
        </p:nvGrpSpPr>
        <p:grpSpPr>
          <a:xfrm>
            <a:off x="1976175" y="1440430"/>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6" name="组合 15"/>
          <p:cNvGrpSpPr/>
          <p:nvPr/>
        </p:nvGrpSpPr>
        <p:grpSpPr>
          <a:xfrm>
            <a:off x="863814" y="1372757"/>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sp>
        <p:nvSpPr>
          <p:cNvPr id="69" name="文本框 68"/>
          <p:cNvSpPr txBox="1"/>
          <p:nvPr/>
        </p:nvSpPr>
        <p:spPr>
          <a:xfrm>
            <a:off x="769328" y="3938558"/>
            <a:ext cx="4792980" cy="1200329"/>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dirty="0">
                <a:latin typeface="Arial" panose="020B0604020202090204" pitchFamily="34" charset="0"/>
                <a:ea typeface="Microsoft YaHei" panose="020B0503020204020204" pitchFamily="34" charset="-122"/>
                <a:cs typeface="+mn-ea"/>
                <a:sym typeface="Arial" panose="020B0604020202090204" pitchFamily="34" charset="0"/>
              </a:rPr>
              <a:t>姓名</a:t>
            </a:r>
            <a:r>
              <a:rPr kumimoji="0" lang="zh-CN" altLang="en-US" sz="2400" b="0" i="0" u="none" strike="noStrike" kern="1200" cap="none" spc="0" normalizeH="0" baseline="0" noProof="0" dirty="0">
                <a:ln>
                  <a:noFill/>
                </a:ln>
                <a:effectLst/>
                <a:uLnTx/>
                <a:uFillTx/>
                <a:latin typeface="Arial" panose="020B0604020202090204" pitchFamily="34" charset="0"/>
                <a:ea typeface="Microsoft YaHei" panose="020B0503020204020204" pitchFamily="34" charset="-122"/>
                <a:cs typeface="+mn-ea"/>
                <a:sym typeface="Arial" panose="020B0604020202090204" pitchFamily="34" charset="0"/>
              </a:rPr>
              <a:t>：</a:t>
            </a:r>
            <a:r>
              <a:rPr kumimoji="0" lang="zh-CN" altLang="en-US" sz="2400" b="0" i="0" u="none" strike="noStrike" kern="1200" cap="none" spc="0" normalizeH="0" baseline="0" noProof="0" dirty="0" smtClean="0">
                <a:ln>
                  <a:noFill/>
                </a:ln>
                <a:effectLst/>
                <a:uLnTx/>
                <a:uFillTx/>
                <a:latin typeface="Arial" panose="020B0604020202090204" pitchFamily="34" charset="0"/>
                <a:ea typeface="Microsoft YaHei" panose="020B0503020204020204" pitchFamily="34" charset="-122"/>
                <a:cs typeface="+mn-ea"/>
                <a:sym typeface="Arial" panose="020B0604020202090204" pitchFamily="34" charset="0"/>
              </a:rPr>
              <a:t>杨  仝</a:t>
            </a:r>
            <a:endParaRPr kumimoji="0" lang="zh-CN" altLang="en-US" sz="2400" b="0" i="0" u="none" strike="noStrike" kern="1200" cap="none" spc="0" normalizeH="0" baseline="0" noProof="0" dirty="0">
              <a:ln>
                <a:noFill/>
              </a:ln>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2400" dirty="0" smtClean="0">
                <a:latin typeface="Arial" panose="020B0604020202090204" pitchFamily="34" charset="0"/>
                <a:ea typeface="Microsoft YaHei" panose="020B0503020204020204" pitchFamily="34" charset="-122"/>
                <a:cs typeface="+mn-ea"/>
                <a:sym typeface="Arial" panose="020B0604020202090204" pitchFamily="34" charset="0"/>
              </a:rPr>
              <a:t>单位：北京大学</a:t>
            </a:r>
            <a:endParaRPr kumimoji="0" lang="zh-CN" altLang="en-US" sz="2400" b="0" i="0" u="none" strike="noStrike" kern="1200" cap="none" spc="0" normalizeH="0" baseline="0" noProof="0" dirty="0">
              <a:ln>
                <a:noFill/>
              </a:ln>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0"/>
    </mc:Choice>
    <mc:Fallback>
      <p:transition spd="slow" advTm="1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1-2)  CU Sketch</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168857" y="3149421"/>
            <a:ext cx="5266117" cy="338667"/>
          </a:xfrm>
          <a:prstGeom prst="rect">
            <a:avLst/>
          </a:prstGeom>
          <a:noFill/>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p:cNvCxnSpPr/>
          <p:nvPr/>
        </p:nvCxnSpPr>
        <p:spPr>
          <a:xfrm flipH="1">
            <a:off x="4630984" y="2021177"/>
            <a:ext cx="953511" cy="1128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519936" y="1700808"/>
            <a:ext cx="494595" cy="389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smtClean="0">
                <a:solidFill>
                  <a:srgbClr val="7030A0"/>
                </a:solidFill>
                <a:latin typeface="微软雅黑" panose="020B0503020204020204" pitchFamily="34" charset="-122"/>
                <a:ea typeface="微软雅黑" panose="020B0503020204020204" pitchFamily="34" charset="-122"/>
              </a:rPr>
              <a:t>e</a:t>
            </a:r>
            <a:endParaRPr lang="zh-CN" altLang="en-US" sz="2400" i="1" dirty="0">
              <a:solidFill>
                <a:srgbClr val="7030A0"/>
              </a:solidFill>
              <a:latin typeface="微软雅黑" panose="020B0503020204020204" pitchFamily="34" charset="-122"/>
              <a:ea typeface="微软雅黑" panose="020B0503020204020204" pitchFamily="34" charset="-122"/>
            </a:endParaRPr>
          </a:p>
        </p:txBody>
      </p:sp>
      <p:sp>
        <p:nvSpPr>
          <p:cNvPr id="20" name="矩形 19"/>
          <p:cNvSpPr/>
          <p:nvPr/>
        </p:nvSpPr>
        <p:spPr>
          <a:xfrm>
            <a:off x="4485593" y="3148077"/>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6</a:t>
            </a:r>
            <a:endParaRPr lang="zh-CN" altLang="en-US" sz="2800" b="1" dirty="0">
              <a:solidFill>
                <a:schemeClr val="bg1"/>
              </a:solidFill>
            </a:endParaRPr>
          </a:p>
        </p:txBody>
      </p:sp>
      <p:cxnSp>
        <p:nvCxnSpPr>
          <p:cNvPr id="21" name="直接箭头连接符 20"/>
          <p:cNvCxnSpPr>
            <a:stCxn id="19" idx="4"/>
          </p:cNvCxnSpPr>
          <p:nvPr/>
        </p:nvCxnSpPr>
        <p:spPr>
          <a:xfrm>
            <a:off x="5767234" y="2090274"/>
            <a:ext cx="887773" cy="10564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487514" y="3148077"/>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6</a:t>
            </a:r>
            <a:endParaRPr lang="zh-CN" altLang="en-US" sz="2800" b="1" dirty="0">
              <a:solidFill>
                <a:schemeClr val="bg1"/>
              </a:solidFill>
            </a:endParaRPr>
          </a:p>
        </p:txBody>
      </p:sp>
      <p:cxnSp>
        <p:nvCxnSpPr>
          <p:cNvPr id="23" name="直接箭头连接符 22"/>
          <p:cNvCxnSpPr>
            <a:stCxn id="19" idx="5"/>
          </p:cNvCxnSpPr>
          <p:nvPr/>
        </p:nvCxnSpPr>
        <p:spPr>
          <a:xfrm>
            <a:off x="5942099" y="2033238"/>
            <a:ext cx="1920411" cy="1113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679643" y="3148077"/>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9</a:t>
            </a:r>
            <a:endParaRPr lang="zh-CN" altLang="en-US" sz="2800" b="1" dirty="0">
              <a:solidFill>
                <a:schemeClr val="bg1"/>
              </a:solidFill>
            </a:endParaRPr>
          </a:p>
        </p:txBody>
      </p:sp>
      <p:sp>
        <p:nvSpPr>
          <p:cNvPr id="25" name="矩形 24"/>
          <p:cNvSpPr/>
          <p:nvPr/>
        </p:nvSpPr>
        <p:spPr>
          <a:xfrm>
            <a:off x="4380035" y="3479163"/>
            <a:ext cx="589022" cy="537455"/>
          </a:xfrm>
          <a:prstGeom prst="rect">
            <a:avLst/>
          </a:prstGeom>
        </p:spPr>
        <p:txBody>
          <a:bodyPr wrap="square">
            <a:spAutoFit/>
          </a:bodyPr>
          <a:lstStyle/>
          <a:p>
            <a:pPr>
              <a:lnSpc>
                <a:spcPct val="135000"/>
              </a:lnSpc>
            </a:pPr>
            <a:r>
              <a:rPr lang="en-US" altLang="zh-CN" sz="2400" dirty="0" smtClean="0"/>
              <a:t>+1</a:t>
            </a:r>
          </a:p>
        </p:txBody>
      </p:sp>
      <p:sp>
        <p:nvSpPr>
          <p:cNvPr id="26" name="矩形 25"/>
          <p:cNvSpPr/>
          <p:nvPr/>
        </p:nvSpPr>
        <p:spPr>
          <a:xfrm>
            <a:off x="6413794" y="3479163"/>
            <a:ext cx="589022" cy="537455"/>
          </a:xfrm>
          <a:prstGeom prst="rect">
            <a:avLst/>
          </a:prstGeom>
        </p:spPr>
        <p:txBody>
          <a:bodyPr wrap="square">
            <a:spAutoFit/>
          </a:bodyPr>
          <a:lstStyle/>
          <a:p>
            <a:pPr>
              <a:lnSpc>
                <a:spcPct val="135000"/>
              </a:lnSpc>
            </a:pPr>
            <a:r>
              <a:rPr lang="en-US" altLang="zh-CN" sz="2400" dirty="0" smtClean="0"/>
              <a:t>+1</a:t>
            </a:r>
          </a:p>
        </p:txBody>
      </p:sp>
      <p:sp>
        <p:nvSpPr>
          <p:cNvPr id="27" name="矩形 26"/>
          <p:cNvSpPr/>
          <p:nvPr/>
        </p:nvSpPr>
        <p:spPr>
          <a:xfrm>
            <a:off x="7567999" y="3479163"/>
            <a:ext cx="589022" cy="537455"/>
          </a:xfrm>
          <a:prstGeom prst="rect">
            <a:avLst/>
          </a:prstGeom>
        </p:spPr>
        <p:txBody>
          <a:bodyPr wrap="square">
            <a:spAutoFit/>
          </a:bodyPr>
          <a:lstStyle/>
          <a:p>
            <a:pPr>
              <a:lnSpc>
                <a:spcPct val="135000"/>
              </a:lnSpc>
            </a:pPr>
            <a:r>
              <a:rPr lang="en-US" altLang="zh-CN" sz="2400" dirty="0" smtClean="0">
                <a:solidFill>
                  <a:srgbClr val="FF0000"/>
                </a:solidFill>
              </a:rPr>
              <a:t>no</a:t>
            </a:r>
          </a:p>
        </p:txBody>
      </p:sp>
      <p:sp>
        <p:nvSpPr>
          <p:cNvPr id="29" name="矩形 28"/>
          <p:cNvSpPr/>
          <p:nvPr/>
        </p:nvSpPr>
        <p:spPr>
          <a:xfrm>
            <a:off x="2059738" y="4373844"/>
            <a:ext cx="3048001" cy="590931"/>
          </a:xfrm>
          <a:prstGeom prst="rect">
            <a:avLst/>
          </a:prstGeom>
        </p:spPr>
        <p:txBody>
          <a:bodyPr wrap="square">
            <a:spAutoFit/>
          </a:bodyPr>
          <a:lstStyle/>
          <a:p>
            <a:pPr>
              <a:lnSpc>
                <a:spcPct val="135000"/>
              </a:lnSpc>
            </a:pPr>
            <a:r>
              <a:rPr lang="en-US" altLang="zh-CN" sz="2400" dirty="0" smtClean="0"/>
              <a:t>CU sketch</a:t>
            </a:r>
          </a:p>
        </p:txBody>
      </p:sp>
      <p:sp>
        <p:nvSpPr>
          <p:cNvPr id="30" name="文本框 29"/>
          <p:cNvSpPr txBox="1"/>
          <p:nvPr/>
        </p:nvSpPr>
        <p:spPr>
          <a:xfrm>
            <a:off x="438150" y="5740313"/>
            <a:ext cx="11390056" cy="600164"/>
          </a:xfrm>
          <a:prstGeom prst="rect">
            <a:avLst/>
          </a:prstGeom>
          <a:noFill/>
        </p:spPr>
        <p:txBody>
          <a:bodyPr wrap="square" rtlCol="0">
            <a:spAutoFit/>
          </a:bodyPr>
          <a:lstStyle/>
          <a:p>
            <a:r>
              <a:rPr lang="en-US" altLang="zh-CN" sz="1100" dirty="0"/>
              <a:t>Reference:</a:t>
            </a:r>
          </a:p>
          <a:p>
            <a:pPr marL="228600" indent="-228600">
              <a:buFont typeface="+mj-lt"/>
              <a:buAutoNum type="arabicPeriod"/>
            </a:pPr>
            <a:r>
              <a:rPr lang="en-US" altLang="zh-CN" sz="1100" dirty="0"/>
              <a:t>C. </a:t>
            </a:r>
            <a:r>
              <a:rPr lang="en-US" altLang="zh-CN" sz="1100" dirty="0" err="1"/>
              <a:t>Estan</a:t>
            </a:r>
            <a:r>
              <a:rPr lang="en-US" altLang="zh-CN" sz="1100" dirty="0"/>
              <a:t> and G. Varghese. New directions in traffic measurement and accounting: Focusing on the elephants, ignoring the mice. ACM Transactions on Computer Systems (TOCS), 21(3):270–313, 2003.</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879505792"/>
      </p:ext>
    </p:extLst>
  </p:cSld>
  <p:clrMapOvr>
    <a:masterClrMapping/>
  </p:clrMapOvr>
  <mc:AlternateContent xmlns:mc="http://schemas.openxmlformats.org/markup-compatibility/2006">
    <mc:Choice xmlns:p14="http://schemas.microsoft.com/office/powerpoint/2010/main" Requires="p14">
      <p:transition spd="slow" p14:dur="2000" advTm="88318"/>
    </mc:Choice>
    <mc:Fallback>
      <p:transition spd="slow" advTm="88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3"/>
                </p:tgtEl>
              </p:cMediaNode>
            </p:audio>
          </p:childTnLst>
        </p:cTn>
      </p:par>
    </p:tnLst>
    <p:bldLst>
      <p:bldP spid="20" grpId="0" animBg="1"/>
      <p:bldP spid="22" grpId="0" animBg="1"/>
      <p:bldP spid="24" grpId="0" animBg="1"/>
      <p:bldP spid="25" grpId="0"/>
      <p:bldP spid="26" grpId="0"/>
      <p:bldP spid="27"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1-3)  Count Sketch (</a:t>
            </a:r>
            <a:r>
              <a:rPr lang="en-US" altLang="zh-CN" dirty="0"/>
              <a:t>unbiased</a:t>
            </a:r>
            <a:r>
              <a:rPr lang="en-US" altLang="zh-CN" dirty="0" smtClean="0">
                <a:sym typeface="Arial" panose="020B0604020202090204" pitchFamily="34" charset="0"/>
              </a:rPr>
              <a:t>)</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942714" y="2824959"/>
            <a:ext cx="5266117" cy="338667"/>
          </a:xfrm>
          <a:prstGeom prst="rect">
            <a:avLst/>
          </a:prstGeom>
          <a:noFill/>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p:cNvCxnSpPr/>
          <p:nvPr/>
        </p:nvCxnSpPr>
        <p:spPr>
          <a:xfrm flipH="1">
            <a:off x="4404841" y="1696715"/>
            <a:ext cx="953511" cy="1128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5293793" y="1376346"/>
            <a:ext cx="494595" cy="389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smtClean="0">
                <a:solidFill>
                  <a:srgbClr val="7030A0"/>
                </a:solidFill>
                <a:latin typeface="微软雅黑" panose="020B0503020204020204" pitchFamily="34" charset="-122"/>
                <a:ea typeface="微软雅黑" panose="020B0503020204020204" pitchFamily="34" charset="-122"/>
              </a:rPr>
              <a:t>e</a:t>
            </a:r>
            <a:endParaRPr lang="zh-CN" altLang="en-US" sz="2400" i="1" dirty="0">
              <a:solidFill>
                <a:srgbClr val="7030A0"/>
              </a:solidFill>
              <a:latin typeface="微软雅黑" panose="020B0503020204020204" pitchFamily="34" charset="-122"/>
              <a:ea typeface="微软雅黑" panose="020B0503020204020204" pitchFamily="34" charset="-122"/>
            </a:endParaRPr>
          </a:p>
        </p:txBody>
      </p:sp>
      <p:sp>
        <p:nvSpPr>
          <p:cNvPr id="31" name="矩形 30"/>
          <p:cNvSpPr/>
          <p:nvPr/>
        </p:nvSpPr>
        <p:spPr>
          <a:xfrm>
            <a:off x="4047237" y="2823615"/>
            <a:ext cx="517013" cy="321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-3</a:t>
            </a:r>
            <a:endParaRPr lang="zh-CN" altLang="en-US" sz="2800" b="1" dirty="0">
              <a:solidFill>
                <a:schemeClr val="bg1"/>
              </a:solidFill>
            </a:endParaRPr>
          </a:p>
        </p:txBody>
      </p:sp>
      <p:cxnSp>
        <p:nvCxnSpPr>
          <p:cNvPr id="32" name="直接箭头连接符 31"/>
          <p:cNvCxnSpPr>
            <a:stCxn id="30" idx="4"/>
          </p:cNvCxnSpPr>
          <p:nvPr/>
        </p:nvCxnSpPr>
        <p:spPr>
          <a:xfrm>
            <a:off x="5541091" y="1765812"/>
            <a:ext cx="887773" cy="10564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261371" y="2823615"/>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6</a:t>
            </a:r>
            <a:endParaRPr lang="zh-CN" altLang="en-US" sz="2800" b="1" dirty="0">
              <a:solidFill>
                <a:schemeClr val="bg1"/>
              </a:solidFill>
            </a:endParaRPr>
          </a:p>
        </p:txBody>
      </p:sp>
      <p:cxnSp>
        <p:nvCxnSpPr>
          <p:cNvPr id="34" name="直接箭头连接符 33"/>
          <p:cNvCxnSpPr>
            <a:stCxn id="30" idx="5"/>
          </p:cNvCxnSpPr>
          <p:nvPr/>
        </p:nvCxnSpPr>
        <p:spPr>
          <a:xfrm>
            <a:off x="5715956" y="1708776"/>
            <a:ext cx="1920411" cy="1113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7453500" y="2823615"/>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9</a:t>
            </a:r>
            <a:endParaRPr lang="zh-CN" altLang="en-US" sz="2800" b="1" dirty="0">
              <a:solidFill>
                <a:schemeClr val="bg1"/>
              </a:solidFill>
            </a:endParaRPr>
          </a:p>
        </p:txBody>
      </p:sp>
      <p:sp>
        <p:nvSpPr>
          <p:cNvPr id="36" name="矩形 35"/>
          <p:cNvSpPr/>
          <p:nvPr/>
        </p:nvSpPr>
        <p:spPr>
          <a:xfrm>
            <a:off x="4153892" y="3154701"/>
            <a:ext cx="589022" cy="590931"/>
          </a:xfrm>
          <a:prstGeom prst="rect">
            <a:avLst/>
          </a:prstGeom>
        </p:spPr>
        <p:txBody>
          <a:bodyPr wrap="square">
            <a:spAutoFit/>
          </a:bodyPr>
          <a:lstStyle/>
          <a:p>
            <a:pPr>
              <a:lnSpc>
                <a:spcPct val="135000"/>
              </a:lnSpc>
            </a:pPr>
            <a:r>
              <a:rPr lang="en-US" altLang="zh-CN" sz="2400" dirty="0"/>
              <a:t>-</a:t>
            </a:r>
            <a:r>
              <a:rPr lang="en-US" altLang="zh-CN" sz="2400" dirty="0" smtClean="0"/>
              <a:t>1</a:t>
            </a:r>
          </a:p>
        </p:txBody>
      </p:sp>
      <p:sp>
        <p:nvSpPr>
          <p:cNvPr id="37" name="矩形 36"/>
          <p:cNvSpPr/>
          <p:nvPr/>
        </p:nvSpPr>
        <p:spPr>
          <a:xfrm>
            <a:off x="6187651" y="3154701"/>
            <a:ext cx="589022" cy="537455"/>
          </a:xfrm>
          <a:prstGeom prst="rect">
            <a:avLst/>
          </a:prstGeom>
        </p:spPr>
        <p:txBody>
          <a:bodyPr wrap="square">
            <a:spAutoFit/>
          </a:bodyPr>
          <a:lstStyle/>
          <a:p>
            <a:pPr>
              <a:lnSpc>
                <a:spcPct val="135000"/>
              </a:lnSpc>
            </a:pPr>
            <a:r>
              <a:rPr lang="en-US" altLang="zh-CN" sz="2400" dirty="0" smtClean="0"/>
              <a:t>+1</a:t>
            </a:r>
          </a:p>
        </p:txBody>
      </p:sp>
      <p:sp>
        <p:nvSpPr>
          <p:cNvPr id="38" name="矩形 37"/>
          <p:cNvSpPr/>
          <p:nvPr/>
        </p:nvSpPr>
        <p:spPr>
          <a:xfrm>
            <a:off x="2472693" y="3844191"/>
            <a:ext cx="6136794" cy="1588127"/>
          </a:xfrm>
          <a:prstGeom prst="rect">
            <a:avLst/>
          </a:prstGeom>
        </p:spPr>
        <p:txBody>
          <a:bodyPr wrap="square">
            <a:spAutoFit/>
          </a:bodyPr>
          <a:lstStyle/>
          <a:p>
            <a:pPr>
              <a:lnSpc>
                <a:spcPct val="135000"/>
              </a:lnSpc>
            </a:pPr>
            <a:r>
              <a:rPr lang="en-US" altLang="zh-CN" sz="2400" dirty="0" smtClean="0"/>
              <a:t>Count sketch: </a:t>
            </a:r>
            <a:r>
              <a:rPr lang="en-US" altLang="zh-CN" sz="2400" dirty="0"/>
              <a:t>unbiased</a:t>
            </a:r>
            <a:endParaRPr lang="en-US" altLang="zh-CN" sz="2400" dirty="0" smtClean="0"/>
          </a:p>
          <a:p>
            <a:pPr>
              <a:lnSpc>
                <a:spcPct val="135000"/>
              </a:lnSpc>
            </a:pPr>
            <a:r>
              <a:rPr lang="en-US" altLang="zh-CN" sz="2400" dirty="0" smtClean="0"/>
              <a:t>Query:   -3*-1,  6*1,  9*-1</a:t>
            </a:r>
            <a:r>
              <a:rPr lang="zh-CN" altLang="en-US" sz="2400" dirty="0" smtClean="0"/>
              <a:t>，频数多少？</a:t>
            </a:r>
            <a:endParaRPr lang="en-US" altLang="zh-CN" sz="2400" dirty="0"/>
          </a:p>
          <a:p>
            <a:pPr>
              <a:lnSpc>
                <a:spcPct val="135000"/>
              </a:lnSpc>
            </a:pPr>
            <a:endParaRPr lang="en-US" altLang="zh-CN" sz="2400" dirty="0" smtClean="0"/>
          </a:p>
        </p:txBody>
      </p:sp>
      <p:sp>
        <p:nvSpPr>
          <p:cNvPr id="39" name="矩形 38"/>
          <p:cNvSpPr/>
          <p:nvPr/>
        </p:nvSpPr>
        <p:spPr>
          <a:xfrm>
            <a:off x="6676161" y="1273930"/>
            <a:ext cx="4666304" cy="590931"/>
          </a:xfrm>
          <a:prstGeom prst="rect">
            <a:avLst/>
          </a:prstGeom>
        </p:spPr>
        <p:txBody>
          <a:bodyPr wrap="square">
            <a:spAutoFit/>
          </a:bodyPr>
          <a:lstStyle/>
          <a:p>
            <a:pPr>
              <a:lnSpc>
                <a:spcPct val="135000"/>
              </a:lnSpc>
            </a:pPr>
            <a:r>
              <a:rPr lang="en-US" altLang="zh-CN" sz="2400" dirty="0" smtClean="0"/>
              <a:t>f1(e) ,</a:t>
            </a:r>
            <a:r>
              <a:rPr lang="en-US" altLang="zh-CN" sz="2400" dirty="0"/>
              <a:t> </a:t>
            </a:r>
            <a:r>
              <a:rPr lang="en-US" altLang="zh-CN" sz="2400" dirty="0" smtClean="0"/>
              <a:t>f2(e</a:t>
            </a:r>
            <a:r>
              <a:rPr lang="en-US" altLang="zh-CN" sz="2400" dirty="0"/>
              <a:t>) </a:t>
            </a:r>
            <a:r>
              <a:rPr lang="en-US" altLang="zh-CN" sz="2400" dirty="0" smtClean="0"/>
              <a:t>, f3(e</a:t>
            </a:r>
            <a:r>
              <a:rPr lang="en-US" altLang="zh-CN" sz="2400" dirty="0"/>
              <a:t>) </a:t>
            </a:r>
            <a:r>
              <a:rPr lang="en-US" altLang="zh-CN" sz="2400" dirty="0" smtClean="0">
                <a:sym typeface="Wingdings" panose="05000000000000000000" pitchFamily="2" charset="2"/>
              </a:rPr>
              <a:t> {-1, 1}</a:t>
            </a:r>
            <a:endParaRPr lang="en-US" altLang="zh-CN" sz="2400" dirty="0" smtClean="0"/>
          </a:p>
        </p:txBody>
      </p:sp>
      <p:sp>
        <p:nvSpPr>
          <p:cNvPr id="40" name="矩形 39"/>
          <p:cNvSpPr/>
          <p:nvPr/>
        </p:nvSpPr>
        <p:spPr>
          <a:xfrm>
            <a:off x="7385181" y="3154701"/>
            <a:ext cx="589022" cy="590931"/>
          </a:xfrm>
          <a:prstGeom prst="rect">
            <a:avLst/>
          </a:prstGeom>
        </p:spPr>
        <p:txBody>
          <a:bodyPr wrap="square">
            <a:spAutoFit/>
          </a:bodyPr>
          <a:lstStyle/>
          <a:p>
            <a:pPr>
              <a:lnSpc>
                <a:spcPct val="135000"/>
              </a:lnSpc>
            </a:pPr>
            <a:r>
              <a:rPr lang="en-US" altLang="zh-CN" sz="2400" dirty="0"/>
              <a:t>-</a:t>
            </a:r>
            <a:r>
              <a:rPr lang="en-US" altLang="zh-CN" sz="2400" dirty="0" smtClean="0"/>
              <a:t>1</a:t>
            </a:r>
          </a:p>
        </p:txBody>
      </p:sp>
      <p:sp>
        <p:nvSpPr>
          <p:cNvPr id="41" name="文本框 40"/>
          <p:cNvSpPr txBox="1"/>
          <p:nvPr/>
        </p:nvSpPr>
        <p:spPr>
          <a:xfrm>
            <a:off x="438151" y="5660945"/>
            <a:ext cx="11315699" cy="646331"/>
          </a:xfrm>
          <a:prstGeom prst="rect">
            <a:avLst/>
          </a:prstGeom>
          <a:noFill/>
        </p:spPr>
        <p:txBody>
          <a:bodyPr wrap="square" rtlCol="0">
            <a:spAutoFit/>
          </a:bodyPr>
          <a:lstStyle/>
          <a:p>
            <a:r>
              <a:rPr lang="en-US" altLang="zh-CN" sz="1200" dirty="0"/>
              <a:t>Reference:</a:t>
            </a:r>
          </a:p>
          <a:p>
            <a:pPr marL="228600" indent="-228600">
              <a:buFont typeface="+mj-lt"/>
              <a:buAutoNum type="arabicPeriod"/>
            </a:pPr>
            <a:r>
              <a:rPr lang="en-US" altLang="zh-CN" sz="1200" dirty="0"/>
              <a:t>M. </a:t>
            </a:r>
            <a:r>
              <a:rPr lang="en-US" altLang="zh-CN" sz="1200" dirty="0" err="1"/>
              <a:t>Charikar</a:t>
            </a:r>
            <a:r>
              <a:rPr lang="en-US" altLang="zh-CN" sz="1200" dirty="0"/>
              <a:t>, K. Chen, and M. </a:t>
            </a:r>
            <a:r>
              <a:rPr lang="en-US" altLang="zh-CN" sz="1200" dirty="0" err="1"/>
              <a:t>Farach</a:t>
            </a:r>
            <a:r>
              <a:rPr lang="en-US" altLang="zh-CN" sz="1200" dirty="0"/>
              <a:t>-Colton. Finding frequent items in data streams. Automata, languages and programming, pages 784–784, 2002.</a:t>
            </a:r>
          </a:p>
          <a:p>
            <a:pPr marL="228600" indent="-228600">
              <a:buFont typeface="+mj-lt"/>
              <a:buAutoNum type="arabicPeriod"/>
            </a:pPr>
            <a:r>
              <a:rPr lang="en-US" altLang="zh-CN" sz="1200" dirty="0"/>
              <a:t>http://web.stanford.edu/class/cs369g/files/lectures/lec8.pdf</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306374253"/>
      </p:ext>
    </p:extLst>
  </p:cSld>
  <p:clrMapOvr>
    <a:masterClrMapping/>
  </p:clrMapOvr>
  <mc:AlternateContent xmlns:mc="http://schemas.openxmlformats.org/markup-compatibility/2006">
    <mc:Choice xmlns:p14="http://schemas.microsoft.com/office/powerpoint/2010/main" Requires="p14">
      <p:transition spd="slow" p14:dur="2000" advTm="203703"/>
    </mc:Choice>
    <mc:Fallback>
      <p:transition spd="slow" advTm="203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3"/>
                </p:tgtEl>
              </p:cMediaNode>
            </p:audio>
          </p:childTnLst>
        </p:cTn>
      </p:par>
    </p:tnLst>
    <p:bldLst>
      <p:bldP spid="31" grpId="0" animBg="1"/>
      <p:bldP spid="33" grpId="0" animBg="1"/>
      <p:bldP spid="35" grpId="0" animBg="1"/>
      <p:bldP spid="36" grpId="0"/>
      <p:bldP spid="37" grpId="0"/>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1-4)  CMM </a:t>
            </a:r>
            <a:r>
              <a:rPr lang="en-US" altLang="zh-CN" dirty="0">
                <a:sym typeface="Arial" panose="020B0604020202090204" pitchFamily="34" charset="0"/>
              </a:rPr>
              <a:t>Sketch  (</a:t>
            </a:r>
            <a:r>
              <a:rPr lang="en-US" altLang="zh-CN" dirty="0"/>
              <a:t>unbiased</a:t>
            </a:r>
            <a:r>
              <a:rPr lang="en-US" altLang="zh-CN" dirty="0">
                <a:sym typeface="Arial" panose="020B0604020202090204" pitchFamily="34" charset="0"/>
              </a:rPr>
              <a:t>)</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019035" y="3120446"/>
            <a:ext cx="5266117" cy="338667"/>
          </a:xfrm>
          <a:prstGeom prst="rect">
            <a:avLst/>
          </a:prstGeom>
          <a:noFill/>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rgbClr val="20517C"/>
              </a:solidFill>
            </a:endParaRPr>
          </a:p>
        </p:txBody>
      </p:sp>
      <p:cxnSp>
        <p:nvCxnSpPr>
          <p:cNvPr id="18" name="直接箭头连接符 17"/>
          <p:cNvCxnSpPr/>
          <p:nvPr/>
        </p:nvCxnSpPr>
        <p:spPr>
          <a:xfrm flipH="1">
            <a:off x="4481162" y="1992202"/>
            <a:ext cx="953511" cy="1128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370114" y="1671833"/>
            <a:ext cx="494595" cy="389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smtClean="0">
                <a:solidFill>
                  <a:srgbClr val="7030A0"/>
                </a:solidFill>
                <a:latin typeface="微软雅黑" panose="020B0503020204020204" pitchFamily="34" charset="-122"/>
                <a:ea typeface="微软雅黑" panose="020B0503020204020204" pitchFamily="34" charset="-122"/>
              </a:rPr>
              <a:t>e</a:t>
            </a:r>
            <a:endParaRPr lang="zh-CN" altLang="en-US" sz="2400" i="1" dirty="0">
              <a:solidFill>
                <a:srgbClr val="7030A0"/>
              </a:solidFill>
              <a:latin typeface="微软雅黑" panose="020B0503020204020204" pitchFamily="34" charset="-122"/>
              <a:ea typeface="微软雅黑" panose="020B0503020204020204" pitchFamily="34" charset="-122"/>
            </a:endParaRPr>
          </a:p>
        </p:txBody>
      </p:sp>
      <p:sp>
        <p:nvSpPr>
          <p:cNvPr id="20" name="矩形 19"/>
          <p:cNvSpPr/>
          <p:nvPr/>
        </p:nvSpPr>
        <p:spPr>
          <a:xfrm>
            <a:off x="4335771" y="3119102"/>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FF"/>
                </a:solidFill>
              </a:rPr>
              <a:t>6</a:t>
            </a:r>
            <a:endParaRPr lang="zh-CN" altLang="en-US" sz="2800" b="1" dirty="0">
              <a:solidFill>
                <a:srgbClr val="FFFFFF"/>
              </a:solidFill>
            </a:endParaRPr>
          </a:p>
        </p:txBody>
      </p:sp>
      <p:cxnSp>
        <p:nvCxnSpPr>
          <p:cNvPr id="21" name="直接箭头连接符 20"/>
          <p:cNvCxnSpPr>
            <a:stCxn id="19" idx="4"/>
          </p:cNvCxnSpPr>
          <p:nvPr/>
        </p:nvCxnSpPr>
        <p:spPr>
          <a:xfrm>
            <a:off x="5617412" y="2061299"/>
            <a:ext cx="887773" cy="10564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337692" y="3119102"/>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FF"/>
                </a:solidFill>
              </a:rPr>
              <a:t>6</a:t>
            </a:r>
            <a:endParaRPr lang="zh-CN" altLang="en-US" sz="2800" b="1" dirty="0">
              <a:solidFill>
                <a:srgbClr val="FFFFFF"/>
              </a:solidFill>
            </a:endParaRPr>
          </a:p>
        </p:txBody>
      </p:sp>
      <p:cxnSp>
        <p:nvCxnSpPr>
          <p:cNvPr id="23" name="直接箭头连接符 22"/>
          <p:cNvCxnSpPr>
            <a:stCxn id="19" idx="5"/>
          </p:cNvCxnSpPr>
          <p:nvPr/>
        </p:nvCxnSpPr>
        <p:spPr>
          <a:xfrm>
            <a:off x="5792277" y="2004263"/>
            <a:ext cx="1920411" cy="1113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529821" y="3119102"/>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FF"/>
                </a:solidFill>
              </a:rPr>
              <a:t>9</a:t>
            </a:r>
            <a:endParaRPr lang="zh-CN" altLang="en-US" sz="2800" b="1" dirty="0">
              <a:solidFill>
                <a:srgbClr val="FFFFFF"/>
              </a:solidFill>
            </a:endParaRPr>
          </a:p>
        </p:txBody>
      </p:sp>
      <p:sp>
        <p:nvSpPr>
          <p:cNvPr id="26" name="矩形 25"/>
          <p:cNvSpPr/>
          <p:nvPr/>
        </p:nvSpPr>
        <p:spPr>
          <a:xfrm>
            <a:off x="6263972" y="3450188"/>
            <a:ext cx="589022" cy="590931"/>
          </a:xfrm>
          <a:prstGeom prst="rect">
            <a:avLst/>
          </a:prstGeom>
        </p:spPr>
        <p:txBody>
          <a:bodyPr wrap="square">
            <a:spAutoFit/>
          </a:bodyPr>
          <a:lstStyle/>
          <a:p>
            <a:pPr>
              <a:lnSpc>
                <a:spcPct val="135000"/>
              </a:lnSpc>
            </a:pPr>
            <a:r>
              <a:rPr lang="en-US" altLang="zh-CN" sz="2400" dirty="0" smtClean="0">
                <a:solidFill>
                  <a:srgbClr val="20517C"/>
                </a:solidFill>
              </a:rPr>
              <a:t>+1</a:t>
            </a:r>
          </a:p>
        </p:txBody>
      </p:sp>
      <p:sp>
        <p:nvSpPr>
          <p:cNvPr id="29" name="文本框 28"/>
          <p:cNvSpPr txBox="1"/>
          <p:nvPr/>
        </p:nvSpPr>
        <p:spPr>
          <a:xfrm>
            <a:off x="389732" y="5824261"/>
            <a:ext cx="11713777" cy="461665"/>
          </a:xfrm>
          <a:prstGeom prst="rect">
            <a:avLst/>
          </a:prstGeom>
          <a:noFill/>
        </p:spPr>
        <p:txBody>
          <a:bodyPr wrap="square" rtlCol="0">
            <a:spAutoFit/>
          </a:bodyPr>
          <a:lstStyle/>
          <a:p>
            <a:r>
              <a:rPr lang="en-US" altLang="zh-CN" sz="1200" dirty="0"/>
              <a:t>Reference:</a:t>
            </a:r>
          </a:p>
          <a:p>
            <a:pPr marL="228600" indent="-228600">
              <a:buFont typeface="+mj-lt"/>
              <a:buAutoNum type="arabicPeriod"/>
            </a:pPr>
            <a:r>
              <a:rPr lang="en-US" altLang="zh-CN" sz="1200" dirty="0"/>
              <a:t>Deng F, </a:t>
            </a:r>
            <a:r>
              <a:rPr lang="en-US" altLang="zh-CN" sz="1200" dirty="0" err="1"/>
              <a:t>Rafiei</a:t>
            </a:r>
            <a:r>
              <a:rPr lang="en-US" altLang="zh-CN" sz="1200" dirty="0"/>
              <a:t> D. New estimation algorithms for streaming data: Count-min can do more[J]. </a:t>
            </a:r>
            <a:r>
              <a:rPr lang="en-US" altLang="zh-CN" sz="1200" dirty="0" err="1"/>
              <a:t>Webdocs</a:t>
            </a:r>
            <a:r>
              <a:rPr lang="en-US" altLang="zh-CN" sz="1200" dirty="0"/>
              <a:t>. Cs. </a:t>
            </a:r>
            <a:r>
              <a:rPr lang="en-US" altLang="zh-CN" sz="1200" dirty="0" err="1"/>
              <a:t>Ualberta</a:t>
            </a:r>
            <a:r>
              <a:rPr lang="en-US" altLang="zh-CN" sz="1200" dirty="0"/>
              <a:t>. Ca, 2007.</a:t>
            </a:r>
          </a:p>
        </p:txBody>
      </p:sp>
      <p:sp>
        <p:nvSpPr>
          <p:cNvPr id="14" name="矩形 13"/>
          <p:cNvSpPr/>
          <p:nvPr/>
        </p:nvSpPr>
        <p:spPr>
          <a:xfrm>
            <a:off x="4193660" y="3450188"/>
            <a:ext cx="589022" cy="590931"/>
          </a:xfrm>
          <a:prstGeom prst="rect">
            <a:avLst/>
          </a:prstGeom>
        </p:spPr>
        <p:txBody>
          <a:bodyPr wrap="square">
            <a:spAutoFit/>
          </a:bodyPr>
          <a:lstStyle/>
          <a:p>
            <a:pPr>
              <a:lnSpc>
                <a:spcPct val="135000"/>
              </a:lnSpc>
            </a:pPr>
            <a:r>
              <a:rPr lang="en-US" altLang="zh-CN" sz="2400" dirty="0" smtClean="0">
                <a:solidFill>
                  <a:srgbClr val="20517C"/>
                </a:solidFill>
              </a:rPr>
              <a:t>+1</a:t>
            </a:r>
          </a:p>
        </p:txBody>
      </p:sp>
      <p:sp>
        <p:nvSpPr>
          <p:cNvPr id="15" name="矩形 14"/>
          <p:cNvSpPr/>
          <p:nvPr/>
        </p:nvSpPr>
        <p:spPr>
          <a:xfrm>
            <a:off x="7420156" y="3450188"/>
            <a:ext cx="589022" cy="590931"/>
          </a:xfrm>
          <a:prstGeom prst="rect">
            <a:avLst/>
          </a:prstGeom>
        </p:spPr>
        <p:txBody>
          <a:bodyPr wrap="square">
            <a:spAutoFit/>
          </a:bodyPr>
          <a:lstStyle/>
          <a:p>
            <a:pPr>
              <a:lnSpc>
                <a:spcPct val="135000"/>
              </a:lnSpc>
            </a:pPr>
            <a:r>
              <a:rPr lang="en-US" altLang="zh-CN" sz="2400" dirty="0" smtClean="0">
                <a:solidFill>
                  <a:srgbClr val="20517C"/>
                </a:solidFill>
              </a:rPr>
              <a:t>+1</a:t>
            </a:r>
          </a:p>
        </p:txBody>
      </p:sp>
      <p:sp>
        <p:nvSpPr>
          <p:cNvPr id="3" name="文本框 2"/>
          <p:cNvSpPr txBox="1"/>
          <p:nvPr/>
        </p:nvSpPr>
        <p:spPr>
          <a:xfrm>
            <a:off x="2531556" y="4426447"/>
            <a:ext cx="3102082" cy="707886"/>
          </a:xfrm>
          <a:prstGeom prst="rect">
            <a:avLst/>
          </a:prstGeom>
          <a:noFill/>
        </p:spPr>
        <p:txBody>
          <a:bodyPr wrap="square" rtlCol="0">
            <a:spAutoFit/>
          </a:bodyPr>
          <a:lstStyle/>
          <a:p>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Insertion: same as CM</a:t>
            </a:r>
          </a:p>
          <a:p>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    Query: minus noise</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034373655"/>
      </p:ext>
    </p:extLst>
  </p:cSld>
  <p:clrMapOvr>
    <a:masterClrMapping/>
  </p:clrMapOvr>
  <mc:AlternateContent xmlns:mc="http://schemas.openxmlformats.org/markup-compatibility/2006">
    <mc:Choice xmlns:p14="http://schemas.microsoft.com/office/powerpoint/2010/main" Requires="p14">
      <p:transition spd="slow" p14:dur="2000" advTm="69469"/>
    </mc:Choice>
    <mc:Fallback>
      <p:transition spd="slow" advTm="69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20" grpId="0" animBg="1"/>
      <p:bldP spid="22" grpId="0" animBg="1"/>
      <p:bldP spid="24" grpId="0" animBg="1"/>
      <p:bldP spid="26"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1-5)  Randomized CM Sketch</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019035" y="3120446"/>
            <a:ext cx="5266117" cy="338667"/>
          </a:xfrm>
          <a:prstGeom prst="rect">
            <a:avLst/>
          </a:prstGeom>
          <a:noFill/>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rgbClr val="20517C"/>
              </a:solidFill>
            </a:endParaRPr>
          </a:p>
        </p:txBody>
      </p:sp>
      <p:cxnSp>
        <p:nvCxnSpPr>
          <p:cNvPr id="18" name="直接箭头连接符 17"/>
          <p:cNvCxnSpPr/>
          <p:nvPr/>
        </p:nvCxnSpPr>
        <p:spPr>
          <a:xfrm flipH="1">
            <a:off x="4481162" y="1992202"/>
            <a:ext cx="953511" cy="1128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370114" y="1671833"/>
            <a:ext cx="494595" cy="389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smtClean="0">
                <a:solidFill>
                  <a:srgbClr val="7030A0"/>
                </a:solidFill>
                <a:latin typeface="微软雅黑" panose="020B0503020204020204" pitchFamily="34" charset="-122"/>
                <a:ea typeface="微软雅黑" panose="020B0503020204020204" pitchFamily="34" charset="-122"/>
              </a:rPr>
              <a:t>e</a:t>
            </a:r>
            <a:endParaRPr lang="zh-CN" altLang="en-US" sz="2400" i="1" dirty="0">
              <a:solidFill>
                <a:srgbClr val="7030A0"/>
              </a:solidFill>
              <a:latin typeface="微软雅黑" panose="020B0503020204020204" pitchFamily="34" charset="-122"/>
              <a:ea typeface="微软雅黑" panose="020B0503020204020204" pitchFamily="34" charset="-122"/>
            </a:endParaRPr>
          </a:p>
        </p:txBody>
      </p:sp>
      <p:sp>
        <p:nvSpPr>
          <p:cNvPr id="20" name="矩形 19"/>
          <p:cNvSpPr/>
          <p:nvPr/>
        </p:nvSpPr>
        <p:spPr>
          <a:xfrm>
            <a:off x="4335771" y="3119102"/>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FF"/>
                </a:solidFill>
              </a:rPr>
              <a:t>6</a:t>
            </a:r>
            <a:endParaRPr lang="zh-CN" altLang="en-US" sz="2800" b="1" dirty="0">
              <a:solidFill>
                <a:srgbClr val="FFFFFF"/>
              </a:solidFill>
            </a:endParaRPr>
          </a:p>
        </p:txBody>
      </p:sp>
      <p:cxnSp>
        <p:nvCxnSpPr>
          <p:cNvPr id="21" name="直接箭头连接符 20"/>
          <p:cNvCxnSpPr>
            <a:stCxn id="19" idx="4"/>
          </p:cNvCxnSpPr>
          <p:nvPr/>
        </p:nvCxnSpPr>
        <p:spPr>
          <a:xfrm>
            <a:off x="5617412" y="2061299"/>
            <a:ext cx="887773" cy="10564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337692" y="3119102"/>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FF"/>
                </a:solidFill>
              </a:rPr>
              <a:t>6</a:t>
            </a:r>
            <a:endParaRPr lang="zh-CN" altLang="en-US" sz="2800" b="1" dirty="0">
              <a:solidFill>
                <a:srgbClr val="FFFFFF"/>
              </a:solidFill>
            </a:endParaRPr>
          </a:p>
        </p:txBody>
      </p:sp>
      <p:cxnSp>
        <p:nvCxnSpPr>
          <p:cNvPr id="23" name="直接箭头连接符 22"/>
          <p:cNvCxnSpPr>
            <a:stCxn id="19" idx="5"/>
          </p:cNvCxnSpPr>
          <p:nvPr/>
        </p:nvCxnSpPr>
        <p:spPr>
          <a:xfrm>
            <a:off x="5792277" y="2004263"/>
            <a:ext cx="1920411" cy="1113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529821" y="3119102"/>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FF"/>
                </a:solidFill>
              </a:rPr>
              <a:t>9</a:t>
            </a:r>
            <a:endParaRPr lang="zh-CN" altLang="en-US" sz="2800" b="1" dirty="0">
              <a:solidFill>
                <a:srgbClr val="FFFFFF"/>
              </a:solidFill>
            </a:endParaRPr>
          </a:p>
        </p:txBody>
      </p:sp>
      <p:sp>
        <p:nvSpPr>
          <p:cNvPr id="26" name="矩形 25"/>
          <p:cNvSpPr/>
          <p:nvPr/>
        </p:nvSpPr>
        <p:spPr>
          <a:xfrm>
            <a:off x="6263972" y="3450188"/>
            <a:ext cx="589022" cy="590931"/>
          </a:xfrm>
          <a:prstGeom prst="rect">
            <a:avLst/>
          </a:prstGeom>
        </p:spPr>
        <p:txBody>
          <a:bodyPr wrap="square">
            <a:spAutoFit/>
          </a:bodyPr>
          <a:lstStyle/>
          <a:p>
            <a:pPr>
              <a:lnSpc>
                <a:spcPct val="135000"/>
              </a:lnSpc>
            </a:pPr>
            <a:r>
              <a:rPr lang="en-US" altLang="zh-CN" sz="2400" dirty="0" smtClean="0">
                <a:solidFill>
                  <a:srgbClr val="20517C"/>
                </a:solidFill>
              </a:rPr>
              <a:t>+1</a:t>
            </a:r>
          </a:p>
        </p:txBody>
      </p:sp>
      <p:sp>
        <p:nvSpPr>
          <p:cNvPr id="29" name="文本框 28"/>
          <p:cNvSpPr txBox="1"/>
          <p:nvPr/>
        </p:nvSpPr>
        <p:spPr>
          <a:xfrm>
            <a:off x="389732" y="5824261"/>
            <a:ext cx="11713777" cy="461665"/>
          </a:xfrm>
          <a:prstGeom prst="rect">
            <a:avLst/>
          </a:prstGeom>
          <a:noFill/>
        </p:spPr>
        <p:txBody>
          <a:bodyPr wrap="square" rtlCol="0">
            <a:spAutoFit/>
          </a:bodyPr>
          <a:lstStyle/>
          <a:p>
            <a:r>
              <a:rPr lang="en-US" altLang="zh-CN" sz="1200" dirty="0"/>
              <a:t>Reference:</a:t>
            </a:r>
          </a:p>
          <a:p>
            <a:pPr marL="228600" indent="-228600">
              <a:buFont typeface="+mj-lt"/>
              <a:buAutoNum type="arabicPeriod"/>
            </a:pPr>
            <a:r>
              <a:rPr lang="en-US" altLang="zh-CN" sz="1200" dirty="0"/>
              <a:t>T. Li, S. Chen, and Y. Ling. Per-flow traffic measurement through randomized counter sharing. IEEE/ACM Transactions on Networking (TON), 20(5):1622–1634, 2012.</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14556517"/>
      </p:ext>
    </p:extLst>
  </p:cSld>
  <p:clrMapOvr>
    <a:masterClrMapping/>
  </p:clrMapOvr>
  <mc:AlternateContent xmlns:mc="http://schemas.openxmlformats.org/markup-compatibility/2006">
    <mc:Choice xmlns:p14="http://schemas.microsoft.com/office/powerpoint/2010/main" Requires="p14">
      <p:transition spd="slow" p14:dur="2000" advTm="23595"/>
    </mc:Choice>
    <mc:Fallback>
      <p:transition spd="slow" advTm="23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20" grpId="0" animBg="1"/>
      <p:bldP spid="22" grpId="0" animBg="1"/>
      <p:bldP spid="24" grpId="0" animBg="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(2-1</a:t>
            </a:r>
            <a:r>
              <a:rPr lang="en-US" altLang="zh-CN" dirty="0">
                <a:sym typeface="Arial" panose="020B0604020202090204" pitchFamily="34" charset="0"/>
              </a:rPr>
              <a:t>)  </a:t>
            </a:r>
            <a:r>
              <a:rPr lang="en-US" altLang="zh-CN" dirty="0" smtClean="0">
                <a:sym typeface="Arial" panose="020B0604020202090204" pitchFamily="34" charset="0"/>
              </a:rPr>
              <a:t>Pyramid Sketch (VLDB’17)</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38150" y="5938108"/>
            <a:ext cx="11315700" cy="553998"/>
          </a:xfrm>
          <a:prstGeom prst="rect">
            <a:avLst/>
          </a:prstGeom>
          <a:noFill/>
        </p:spPr>
        <p:txBody>
          <a:bodyPr wrap="square" rtlCol="0">
            <a:spAutoFit/>
          </a:bodyPr>
          <a:lstStyle/>
          <a:p>
            <a:r>
              <a:rPr lang="en-US" altLang="zh-CN" sz="1000" dirty="0"/>
              <a:t>Reference:</a:t>
            </a:r>
          </a:p>
          <a:p>
            <a:pPr marL="228600" indent="-228600">
              <a:buFont typeface="+mj-lt"/>
              <a:buAutoNum type="arabicPeriod"/>
            </a:pPr>
            <a:r>
              <a:rPr lang="en-US" altLang="zh-CN" sz="1000" dirty="0"/>
              <a:t>T. Yang, Y. Zhou, H. </a:t>
            </a:r>
            <a:r>
              <a:rPr lang="en-US" altLang="zh-CN" sz="1000" dirty="0" err="1"/>
              <a:t>Jin</a:t>
            </a:r>
            <a:r>
              <a:rPr lang="en-US" altLang="zh-CN" sz="1000" dirty="0"/>
              <a:t>, S. Chen, and X. Li. Pyramid sketch: a sketch framework for frequency estimation of data streams. Proceedings of the VLDB Endowment, 10(11):1442–1453, 2017.</a:t>
            </a:r>
          </a:p>
          <a:p>
            <a:pPr marL="228600" indent="-228600">
              <a:buFont typeface="+mj-lt"/>
              <a:buAutoNum type="arabicPeriod"/>
            </a:pPr>
            <a:endParaRPr lang="en-US" altLang="zh-CN" sz="1000" dirty="0"/>
          </a:p>
        </p:txBody>
      </p:sp>
      <p:cxnSp>
        <p:nvCxnSpPr>
          <p:cNvPr id="144" name="直线箭头连接符 159"/>
          <p:cNvCxnSpPr/>
          <p:nvPr/>
        </p:nvCxnSpPr>
        <p:spPr>
          <a:xfrm flipH="1" flipV="1">
            <a:off x="3947307" y="3478991"/>
            <a:ext cx="266700" cy="386954"/>
          </a:xfrm>
          <a:prstGeom prst="straightConnector1">
            <a:avLst/>
          </a:prstGeom>
          <a:noFill/>
          <a:ln w="19050" cap="flat" cmpd="sng" algn="ctr">
            <a:solidFill>
              <a:sysClr val="windowText" lastClr="000000"/>
            </a:solidFill>
            <a:prstDash val="dash"/>
            <a:miter lim="800000"/>
            <a:headEnd w="lg" len="lg"/>
            <a:tailEnd type="triangle" w="lg" len="lg"/>
          </a:ln>
          <a:effectLst/>
        </p:spPr>
      </p:cxnSp>
      <p:cxnSp>
        <p:nvCxnSpPr>
          <p:cNvPr id="145" name="直线箭头连接符 159"/>
          <p:cNvCxnSpPr/>
          <p:nvPr/>
        </p:nvCxnSpPr>
        <p:spPr>
          <a:xfrm flipV="1">
            <a:off x="1673215" y="3487326"/>
            <a:ext cx="263128" cy="375047"/>
          </a:xfrm>
          <a:prstGeom prst="straightConnector1">
            <a:avLst/>
          </a:prstGeom>
          <a:noFill/>
          <a:ln w="19050" cap="flat" cmpd="sng" algn="ctr">
            <a:solidFill>
              <a:sysClr val="windowText" lastClr="000000"/>
            </a:solidFill>
            <a:prstDash val="dash"/>
            <a:miter lim="800000"/>
            <a:headEnd w="lg" len="lg"/>
            <a:tailEnd type="triangle" w="lg" len="lg"/>
          </a:ln>
          <a:effectLst/>
        </p:spPr>
      </p:cxnSp>
      <p:graphicFrame>
        <p:nvGraphicFramePr>
          <p:cNvPr id="146" name="表格 61"/>
          <p:cNvGraphicFramePr>
            <a:graphicFrameLocks noGrp="1"/>
          </p:cNvGraphicFramePr>
          <p:nvPr>
            <p:extLst>
              <p:ext uri="{D42A27DB-BD31-4B8C-83A1-F6EECF244321}">
                <p14:modId xmlns:p14="http://schemas.microsoft.com/office/powerpoint/2010/main" val="1358415356"/>
              </p:ext>
            </p:extLst>
          </p:nvPr>
        </p:nvGraphicFramePr>
        <p:xfrm>
          <a:off x="1238635" y="3882615"/>
          <a:ext cx="1700214" cy="281732"/>
        </p:xfrm>
        <a:graphic>
          <a:graphicData uri="http://schemas.openxmlformats.org/drawingml/2006/table">
            <a:tbl>
              <a:tblPr firstRow="1" bandRow="1"/>
              <a:tblGrid>
                <a:gridCol w="283369"/>
                <a:gridCol w="283369"/>
                <a:gridCol w="283369"/>
                <a:gridCol w="283369"/>
                <a:gridCol w="283369"/>
                <a:gridCol w="283369"/>
              </a:tblGrid>
              <a:tr h="274112">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graphicFrame>
        <p:nvGraphicFramePr>
          <p:cNvPr id="147" name="表格 62"/>
          <p:cNvGraphicFramePr>
            <a:graphicFrameLocks noGrp="1"/>
          </p:cNvGraphicFramePr>
          <p:nvPr>
            <p:extLst>
              <p:ext uri="{D42A27DB-BD31-4B8C-83A1-F6EECF244321}">
                <p14:modId xmlns:p14="http://schemas.microsoft.com/office/powerpoint/2010/main" val="357822783"/>
              </p:ext>
            </p:extLst>
          </p:nvPr>
        </p:nvGraphicFramePr>
        <p:xfrm>
          <a:off x="2938847" y="3882615"/>
          <a:ext cx="1700213" cy="281732"/>
        </p:xfrm>
        <a:graphic>
          <a:graphicData uri="http://schemas.openxmlformats.org/drawingml/2006/table">
            <a:tbl>
              <a:tblPr firstRow="1" bandRow="1"/>
              <a:tblGrid>
                <a:gridCol w="850106"/>
                <a:gridCol w="283369"/>
                <a:gridCol w="283369"/>
                <a:gridCol w="283369"/>
              </a:tblGrid>
              <a:tr h="274112">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altLang="zh-CN" sz="1400" b="1" cap="none" spc="0" dirty="0" smtClean="0">
                          <a:ln w="0"/>
                          <a:solidFill>
                            <a:schemeClr val="accent1">
                              <a:lumMod val="75000"/>
                            </a:schemeClr>
                          </a:solidFill>
                          <a:effectLst>
                            <a:outerShdw blurRad="38100" dist="25400" dir="5400000" algn="ctr" rotWithShape="0">
                              <a:srgbClr val="6E747A">
                                <a:alpha val="43000"/>
                              </a:srgbClr>
                            </a:outerShdw>
                          </a:effectLst>
                        </a:rPr>
                        <a:t>…</a:t>
                      </a:r>
                      <a:r>
                        <a:rPr lang="zh-CN" altLang="en-US" sz="1400" b="1" cap="none" spc="0" dirty="0" smtClean="0">
                          <a:ln w="0"/>
                          <a:solidFill>
                            <a:schemeClr val="accent1">
                              <a:lumMod val="75000"/>
                            </a:schemeClr>
                          </a:solidFill>
                          <a:effectLst>
                            <a:outerShdw blurRad="38100" dist="25400" dir="5400000" algn="ctr" rotWithShape="0">
                              <a:srgbClr val="6E747A">
                                <a:alpha val="43000"/>
                              </a:srgbClr>
                            </a:outerShdw>
                          </a:effectLst>
                        </a:rPr>
                        <a:t> </a:t>
                      </a:r>
                      <a:r>
                        <a:rPr lang="is-IS" altLang="zh-CN" sz="1400" b="1" cap="none" spc="0" dirty="0" smtClean="0">
                          <a:ln w="0"/>
                          <a:solidFill>
                            <a:schemeClr val="accent1">
                              <a:lumMod val="75000"/>
                            </a:schemeClr>
                          </a:solidFill>
                          <a:effectLst>
                            <a:outerShdw blurRad="38100" dist="25400" dir="5400000" algn="ctr" rotWithShape="0">
                              <a:srgbClr val="6E747A">
                                <a:alpha val="43000"/>
                              </a:srgbClr>
                            </a:outerShdw>
                          </a:effectLst>
                        </a:rPr>
                        <a:t>…</a:t>
                      </a:r>
                      <a:endParaRPr lang="zh-CN" altLang="en-US" sz="1400" b="1" cap="none" spc="0" dirty="0" smtClean="0">
                        <a:ln w="0"/>
                        <a:solidFill>
                          <a:schemeClr val="accent1">
                            <a:lumMod val="75000"/>
                          </a:schemeClr>
                        </a:solidFill>
                        <a:effectLst>
                          <a:outerShdw blurRad="38100" dist="25400" dir="5400000" algn="ctr" rotWithShape="0">
                            <a:srgbClr val="6E747A">
                              <a:alpha val="43000"/>
                            </a:srgbClr>
                          </a:outerShdw>
                        </a:effectLst>
                      </a:endParaRPr>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p>
                  </a:txBody>
                  <a:tcPr marL="68564" marR="68564" marT="34186" marB="34186">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graphicFrame>
        <p:nvGraphicFramePr>
          <p:cNvPr id="148" name="表格 63"/>
          <p:cNvGraphicFramePr>
            <a:graphicFrameLocks noGrp="1"/>
          </p:cNvGraphicFramePr>
          <p:nvPr>
            <p:extLst>
              <p:ext uri="{D42A27DB-BD31-4B8C-83A1-F6EECF244321}">
                <p14:modId xmlns:p14="http://schemas.microsoft.com/office/powerpoint/2010/main" val="1960097230"/>
              </p:ext>
            </p:extLst>
          </p:nvPr>
        </p:nvGraphicFramePr>
        <p:xfrm>
          <a:off x="1803359" y="3206854"/>
          <a:ext cx="1133732" cy="281940"/>
        </p:xfrm>
        <a:graphic>
          <a:graphicData uri="http://schemas.openxmlformats.org/drawingml/2006/table">
            <a:tbl>
              <a:tblPr firstRow="1" bandRow="1"/>
              <a:tblGrid>
                <a:gridCol w="283433"/>
                <a:gridCol w="283433"/>
                <a:gridCol w="283433"/>
                <a:gridCol w="283433"/>
              </a:tblGrid>
              <a:tr h="274320">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graphicFrame>
        <p:nvGraphicFramePr>
          <p:cNvPr id="149" name="表格 64"/>
          <p:cNvGraphicFramePr>
            <a:graphicFrameLocks noGrp="1"/>
          </p:cNvGraphicFramePr>
          <p:nvPr>
            <p:extLst>
              <p:ext uri="{D42A27DB-BD31-4B8C-83A1-F6EECF244321}">
                <p14:modId xmlns:p14="http://schemas.microsoft.com/office/powerpoint/2010/main" val="2553518893"/>
              </p:ext>
            </p:extLst>
          </p:nvPr>
        </p:nvGraphicFramePr>
        <p:xfrm>
          <a:off x="2938847" y="3206339"/>
          <a:ext cx="1133476" cy="282118"/>
        </p:xfrm>
        <a:graphic>
          <a:graphicData uri="http://schemas.openxmlformats.org/drawingml/2006/table">
            <a:tbl>
              <a:tblPr firstRow="1" bandRow="1"/>
              <a:tblGrid>
                <a:gridCol w="566738"/>
                <a:gridCol w="283369"/>
                <a:gridCol w="283369"/>
              </a:tblGrid>
              <a:tr h="275034">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pPr algn="ctr"/>
                      <a:r>
                        <a:rPr lang="is-IS" altLang="zh-CN" sz="1400" b="1" cap="none" spc="0" dirty="0" smtClean="0">
                          <a:ln w="0"/>
                          <a:solidFill>
                            <a:schemeClr val="accent1">
                              <a:lumMod val="75000"/>
                            </a:schemeClr>
                          </a:solidFill>
                          <a:effectLst>
                            <a:outerShdw blurRad="38100" dist="25400" dir="5400000" algn="ctr" rotWithShape="0">
                              <a:srgbClr val="6E747A">
                                <a:alpha val="43000"/>
                              </a:srgbClr>
                            </a:outerShdw>
                          </a:effectLst>
                        </a:rPr>
                        <a:t>…</a:t>
                      </a:r>
                      <a:r>
                        <a:rPr lang="zh-CN" altLang="en-US" sz="1400" b="1" cap="none" spc="0" dirty="0" smtClean="0">
                          <a:ln w="0"/>
                          <a:solidFill>
                            <a:schemeClr val="accent1">
                              <a:lumMod val="75000"/>
                            </a:schemeClr>
                          </a:solidFill>
                          <a:effectLst>
                            <a:outerShdw blurRad="38100" dist="25400" dir="5400000" algn="ctr" rotWithShape="0">
                              <a:srgbClr val="6E747A">
                                <a:alpha val="43000"/>
                              </a:srgbClr>
                            </a:outerShdw>
                          </a:effectLst>
                        </a:rPr>
                        <a:t> </a:t>
                      </a:r>
                      <a:r>
                        <a:rPr lang="is-IS" altLang="zh-CN" sz="1400" b="1" cap="none" spc="0" dirty="0" smtClean="0">
                          <a:ln w="0"/>
                          <a:solidFill>
                            <a:schemeClr val="accent1">
                              <a:lumMod val="75000"/>
                            </a:schemeClr>
                          </a:solidFill>
                          <a:effectLst>
                            <a:outerShdw blurRad="38100" dist="25400" dir="5400000" algn="ctr" rotWithShape="0">
                              <a:srgbClr val="6E747A">
                                <a:alpha val="43000"/>
                              </a:srgbClr>
                            </a:outerShdw>
                          </a:effectLst>
                        </a:rPr>
                        <a:t>…</a:t>
                      </a:r>
                      <a:endParaRPr lang="zh-CN" altLang="en-US" sz="1400" b="1" cap="none" spc="0" dirty="0">
                        <a:ln w="0"/>
                        <a:solidFill>
                          <a:schemeClr val="accent1">
                            <a:lumMod val="75000"/>
                          </a:schemeClr>
                        </a:solidFill>
                        <a:effectLst>
                          <a:outerShdw blurRad="38100" dist="25400" dir="5400000" algn="ctr" rotWithShape="0">
                            <a:srgbClr val="6E747A">
                              <a:alpha val="43000"/>
                            </a:srgbClr>
                          </a:outerShdw>
                        </a:effectLst>
                      </a:endParaRPr>
                    </a:p>
                  </a:txBody>
                  <a:tcPr marL="68564" marR="68564" marT="34379" marB="34379">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b="0" cap="none" spc="0" dirty="0">
                        <a:ln w="0"/>
                        <a:solidFill>
                          <a:schemeClr val="accent1"/>
                        </a:solidFill>
                        <a:effectLst>
                          <a:outerShdw blurRad="38100" dist="25400" dir="5400000" algn="ctr" rotWithShape="0">
                            <a:srgbClr val="6E747A">
                              <a:alpha val="43000"/>
                            </a:srgbClr>
                          </a:outerShdw>
                        </a:effectLst>
                      </a:endParaRPr>
                    </a:p>
                  </a:txBody>
                  <a:tcPr marL="68564" marR="68564" marT="34379" marB="34379">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b="0" cap="none" spc="0" dirty="0">
                        <a:ln w="0"/>
                        <a:solidFill>
                          <a:schemeClr val="accent1"/>
                        </a:solidFill>
                        <a:effectLst>
                          <a:outerShdw blurRad="38100" dist="25400" dir="5400000" algn="ctr" rotWithShape="0">
                            <a:srgbClr val="6E747A">
                              <a:alpha val="43000"/>
                            </a:srgbClr>
                          </a:outerShdw>
                        </a:effectLst>
                      </a:endParaRPr>
                    </a:p>
                  </a:txBody>
                  <a:tcPr marL="68564" marR="68564" marT="34379" marB="34379">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graphicFrame>
        <p:nvGraphicFramePr>
          <p:cNvPr id="150" name="表格 65"/>
          <p:cNvGraphicFramePr>
            <a:graphicFrameLocks noGrp="1"/>
          </p:cNvGraphicFramePr>
          <p:nvPr>
            <p:extLst>
              <p:ext uri="{D42A27DB-BD31-4B8C-83A1-F6EECF244321}">
                <p14:modId xmlns:p14="http://schemas.microsoft.com/office/powerpoint/2010/main" val="4211573248"/>
              </p:ext>
            </p:extLst>
          </p:nvPr>
        </p:nvGraphicFramePr>
        <p:xfrm>
          <a:off x="2371774" y="2528672"/>
          <a:ext cx="1133733" cy="281940"/>
        </p:xfrm>
        <a:graphic>
          <a:graphicData uri="http://schemas.openxmlformats.org/drawingml/2006/table">
            <a:tbl>
              <a:tblPr firstRow="1" bandRow="1"/>
              <a:tblGrid>
                <a:gridCol w="283433"/>
                <a:gridCol w="566867"/>
                <a:gridCol w="283433"/>
              </a:tblGrid>
              <a:tr h="274320">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pPr algn="ctr"/>
                      <a:r>
                        <a:rPr lang="is-IS" altLang="zh-CN" sz="1400" dirty="0" smtClean="0">
                          <a:ln>
                            <a:solidFill>
                              <a:srgbClr val="0070C0"/>
                            </a:solidFill>
                          </a:ln>
                          <a:solidFill>
                            <a:schemeClr val="accent1">
                              <a:lumMod val="75000"/>
                            </a:schemeClr>
                          </a:solidFill>
                        </a:rPr>
                        <a:t>…</a:t>
                      </a:r>
                      <a:r>
                        <a:rPr lang="zh-CN" altLang="en-US" sz="1400" dirty="0" smtClean="0">
                          <a:ln>
                            <a:solidFill>
                              <a:srgbClr val="0070C0"/>
                            </a:solidFill>
                          </a:ln>
                          <a:solidFill>
                            <a:schemeClr val="accent1">
                              <a:lumMod val="75000"/>
                            </a:schemeClr>
                          </a:solidFill>
                        </a:rPr>
                        <a:t> </a:t>
                      </a:r>
                      <a:r>
                        <a:rPr lang="is-IS" altLang="zh-CN" sz="1400" dirty="0" smtClean="0">
                          <a:ln>
                            <a:solidFill>
                              <a:srgbClr val="0070C0"/>
                            </a:solidFill>
                          </a:ln>
                          <a:solidFill>
                            <a:schemeClr val="accent1">
                              <a:lumMod val="75000"/>
                            </a:schemeClr>
                          </a:solidFill>
                        </a:rPr>
                        <a:t>…</a:t>
                      </a:r>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graphicFrame>
        <p:nvGraphicFramePr>
          <p:cNvPr id="151" name="表格 66"/>
          <p:cNvGraphicFramePr>
            <a:graphicFrameLocks noGrp="1"/>
          </p:cNvGraphicFramePr>
          <p:nvPr>
            <p:extLst>
              <p:ext uri="{D42A27DB-BD31-4B8C-83A1-F6EECF244321}">
                <p14:modId xmlns:p14="http://schemas.microsoft.com/office/powerpoint/2010/main" val="2064752114"/>
              </p:ext>
            </p:extLst>
          </p:nvPr>
        </p:nvGraphicFramePr>
        <p:xfrm>
          <a:off x="2653659" y="1852966"/>
          <a:ext cx="566866" cy="281940"/>
        </p:xfrm>
        <a:graphic>
          <a:graphicData uri="http://schemas.openxmlformats.org/drawingml/2006/table">
            <a:tbl>
              <a:tblPr firstRow="1" bandRow="1"/>
              <a:tblGrid>
                <a:gridCol w="283433"/>
                <a:gridCol w="283433"/>
              </a:tblGrid>
              <a:tr h="274320">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graphicFrame>
        <p:nvGraphicFramePr>
          <p:cNvPr id="152" name="表格 67"/>
          <p:cNvGraphicFramePr>
            <a:graphicFrameLocks noGrp="1"/>
          </p:cNvGraphicFramePr>
          <p:nvPr>
            <p:extLst>
              <p:ext uri="{D42A27DB-BD31-4B8C-83A1-F6EECF244321}">
                <p14:modId xmlns:p14="http://schemas.microsoft.com/office/powerpoint/2010/main" val="2669474260"/>
              </p:ext>
            </p:extLst>
          </p:nvPr>
        </p:nvGraphicFramePr>
        <p:xfrm>
          <a:off x="2803492" y="1177259"/>
          <a:ext cx="283433" cy="281940"/>
        </p:xfrm>
        <a:graphic>
          <a:graphicData uri="http://schemas.openxmlformats.org/drawingml/2006/table">
            <a:tbl>
              <a:tblPr firstRow="1" bandRow="1"/>
              <a:tblGrid>
                <a:gridCol w="283433"/>
              </a:tblGrid>
              <a:tr h="274320">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sp>
        <p:nvSpPr>
          <p:cNvPr id="153" name="文本框 68"/>
          <p:cNvSpPr txBox="1"/>
          <p:nvPr/>
        </p:nvSpPr>
        <p:spPr>
          <a:xfrm>
            <a:off x="2839403" y="2827722"/>
            <a:ext cx="507831" cy="401240"/>
          </a:xfrm>
          <a:prstGeom prst="rect">
            <a:avLst/>
          </a:prstGeom>
          <a:noFill/>
        </p:spPr>
        <p:txBody>
          <a:bodyPr vert="eaVert">
            <a:spAutoFit/>
          </a:bodyP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fontAlgn="base">
              <a:spcBef>
                <a:spcPct val="0"/>
              </a:spcBef>
              <a:spcAft>
                <a:spcPct val="0"/>
              </a:spcAft>
            </a:pPr>
            <a:r>
              <a:rPr kumimoji="1" lang="en-US" altLang="zh-CN" sz="2100">
                <a:solidFill>
                  <a:srgbClr val="2F5597"/>
                </a:solidFill>
                <a:latin typeface="Times New Roman" panose="02020603050405020304" pitchFamily="18" charset="0"/>
                <a:cs typeface="Times New Roman" panose="02020603050405020304" pitchFamily="18" charset="0"/>
              </a:rPr>
              <a:t>...</a:t>
            </a:r>
            <a:endParaRPr kumimoji="1" lang="zh-CN" altLang="en-US" sz="2100">
              <a:solidFill>
                <a:srgbClr val="2F5597"/>
              </a:solidFill>
              <a:latin typeface="Times New Roman" panose="02020603050405020304" pitchFamily="18" charset="0"/>
              <a:cs typeface="Times New Roman" panose="02020603050405020304" pitchFamily="18" charset="0"/>
            </a:endParaRPr>
          </a:p>
        </p:txBody>
      </p:sp>
      <p:sp>
        <p:nvSpPr>
          <p:cNvPr id="154" name="文本框 100"/>
          <p:cNvSpPr txBox="1">
            <a:spLocks noRot="1" noChangeAspect="1" noMove="1" noResize="1" noEditPoints="1" noAdjustHandles="1" noChangeArrowheads="1" noChangeShapeType="1" noTextEdit="1"/>
          </p:cNvSpPr>
          <p:nvPr/>
        </p:nvSpPr>
        <p:spPr>
          <a:xfrm>
            <a:off x="1541600" y="4784506"/>
            <a:ext cx="1102663" cy="392415"/>
          </a:xfrm>
          <a:prstGeom prst="rect">
            <a:avLst/>
          </a:prstGeom>
          <a:blipFill rotWithShape="0">
            <a:blip r:embed="rId6"/>
            <a:stretch>
              <a:fillRect/>
            </a:stretch>
          </a:blipFill>
        </p:spPr>
        <p:txBody>
          <a:bodyPr/>
          <a:lstStyle/>
          <a:p>
            <a:pPr eaLnBrk="0" fontAlgn="base" hangingPunct="0">
              <a:spcBef>
                <a:spcPct val="0"/>
              </a:spcBef>
              <a:spcAft>
                <a:spcPct val="0"/>
              </a:spcAft>
              <a:defRPr/>
            </a:pPr>
            <a:r>
              <a:rPr lang="en-US">
                <a:noFill/>
                <a:latin typeface="DengXian" charset="-122"/>
                <a:ea typeface="DengXian" charset="-122"/>
                <a:cs typeface="DengXian" charset="-122"/>
              </a:rPr>
              <a:t> </a:t>
            </a:r>
          </a:p>
        </p:txBody>
      </p:sp>
      <p:sp>
        <p:nvSpPr>
          <p:cNvPr id="155" name="文本框 101"/>
          <p:cNvSpPr txBox="1">
            <a:spLocks noRot="1" noChangeAspect="1" noMove="1" noResize="1" noEditPoints="1" noAdjustHandles="1" noChangeArrowheads="1" noChangeShapeType="1" noTextEdit="1"/>
          </p:cNvSpPr>
          <p:nvPr/>
        </p:nvSpPr>
        <p:spPr>
          <a:xfrm>
            <a:off x="2146710" y="4086242"/>
            <a:ext cx="1101691" cy="392415"/>
          </a:xfrm>
          <a:prstGeom prst="rect">
            <a:avLst/>
          </a:prstGeom>
          <a:blipFill rotWithShape="0">
            <a:blip r:embed="rId7"/>
            <a:stretch>
              <a:fillRect/>
            </a:stretch>
          </a:blipFill>
        </p:spPr>
        <p:txBody>
          <a:bodyPr/>
          <a:lstStyle/>
          <a:p>
            <a:pPr eaLnBrk="0" fontAlgn="base" hangingPunct="0">
              <a:spcBef>
                <a:spcPct val="0"/>
              </a:spcBef>
              <a:spcAft>
                <a:spcPct val="0"/>
              </a:spcAft>
              <a:defRPr/>
            </a:pPr>
            <a:r>
              <a:rPr lang="en-US">
                <a:noFill/>
                <a:latin typeface="DengXian" charset="-122"/>
                <a:ea typeface="DengXian" charset="-122"/>
                <a:cs typeface="DengXian" charset="-122"/>
              </a:rPr>
              <a:t> </a:t>
            </a:r>
          </a:p>
        </p:txBody>
      </p:sp>
      <p:sp>
        <p:nvSpPr>
          <p:cNvPr id="156" name="文本框 102"/>
          <p:cNvSpPr txBox="1">
            <a:spLocks noRot="1" noChangeAspect="1" noMove="1" noResize="1" noEditPoints="1" noAdjustHandles="1" noChangeArrowheads="1" noChangeShapeType="1" noTextEdit="1"/>
          </p:cNvSpPr>
          <p:nvPr/>
        </p:nvSpPr>
        <p:spPr>
          <a:xfrm>
            <a:off x="2721824" y="3404074"/>
            <a:ext cx="1071866" cy="392415"/>
          </a:xfrm>
          <a:prstGeom prst="rect">
            <a:avLst/>
          </a:prstGeom>
          <a:blipFill rotWithShape="0">
            <a:blip r:embed="rId8"/>
            <a:stretch>
              <a:fillRect/>
            </a:stretch>
          </a:blipFill>
        </p:spPr>
        <p:txBody>
          <a:bodyPr/>
          <a:lstStyle/>
          <a:p>
            <a:pPr eaLnBrk="0" fontAlgn="base" hangingPunct="0">
              <a:spcBef>
                <a:spcPct val="0"/>
              </a:spcBef>
              <a:spcAft>
                <a:spcPct val="0"/>
              </a:spcAft>
              <a:defRPr/>
            </a:pPr>
            <a:r>
              <a:rPr lang="en-US">
                <a:noFill/>
                <a:latin typeface="DengXian" charset="-122"/>
                <a:ea typeface="DengXian" charset="-122"/>
                <a:cs typeface="DengXian" charset="-122"/>
              </a:rPr>
              <a:t> </a:t>
            </a:r>
          </a:p>
        </p:txBody>
      </p:sp>
      <p:sp>
        <p:nvSpPr>
          <p:cNvPr id="157" name="文本框 103"/>
          <p:cNvSpPr txBox="1"/>
          <p:nvPr/>
        </p:nvSpPr>
        <p:spPr>
          <a:xfrm>
            <a:off x="2841784" y="2164543"/>
            <a:ext cx="507831" cy="402431"/>
          </a:xfrm>
          <a:prstGeom prst="rect">
            <a:avLst/>
          </a:prstGeom>
          <a:noFill/>
        </p:spPr>
        <p:txBody>
          <a:bodyPr vert="eaVert">
            <a:spAutoFit/>
          </a:bodyP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fontAlgn="base">
              <a:spcBef>
                <a:spcPct val="0"/>
              </a:spcBef>
              <a:spcAft>
                <a:spcPct val="0"/>
              </a:spcAft>
            </a:pPr>
            <a:r>
              <a:rPr kumimoji="1" lang="en-US" altLang="zh-CN" sz="2100">
                <a:solidFill>
                  <a:srgbClr val="2F5597"/>
                </a:solidFill>
                <a:latin typeface="Times New Roman" panose="02020603050405020304" pitchFamily="18" charset="0"/>
                <a:cs typeface="Times New Roman" panose="02020603050405020304" pitchFamily="18" charset="0"/>
              </a:rPr>
              <a:t>...</a:t>
            </a:r>
            <a:endParaRPr kumimoji="1" lang="zh-CN" altLang="en-US" sz="2100">
              <a:solidFill>
                <a:srgbClr val="2F5597"/>
              </a:solidFill>
              <a:latin typeface="Times New Roman" panose="02020603050405020304" pitchFamily="18" charset="0"/>
              <a:cs typeface="Times New Roman" panose="02020603050405020304" pitchFamily="18" charset="0"/>
            </a:endParaRPr>
          </a:p>
        </p:txBody>
      </p:sp>
      <p:sp>
        <p:nvSpPr>
          <p:cNvPr id="158" name="文本框 108"/>
          <p:cNvSpPr txBox="1">
            <a:spLocks noRot="1" noChangeAspect="1" noMove="1" noResize="1" noEditPoints="1" noAdjustHandles="1" noChangeArrowheads="1" noChangeShapeType="1" noTextEdit="1"/>
          </p:cNvSpPr>
          <p:nvPr/>
        </p:nvSpPr>
        <p:spPr>
          <a:xfrm>
            <a:off x="3262866" y="2746823"/>
            <a:ext cx="1102379" cy="392415"/>
          </a:xfrm>
          <a:prstGeom prst="rect">
            <a:avLst/>
          </a:prstGeom>
          <a:blipFill rotWithShape="0">
            <a:blip r:embed="rId9"/>
            <a:stretch>
              <a:fillRect/>
            </a:stretch>
          </a:blipFill>
        </p:spPr>
        <p:txBody>
          <a:bodyPr/>
          <a:lstStyle/>
          <a:p>
            <a:pPr eaLnBrk="0" fontAlgn="base" hangingPunct="0">
              <a:spcBef>
                <a:spcPct val="0"/>
              </a:spcBef>
              <a:spcAft>
                <a:spcPct val="0"/>
              </a:spcAft>
              <a:defRPr/>
            </a:pPr>
            <a:r>
              <a:rPr lang="en-US">
                <a:noFill/>
                <a:latin typeface="DengXian" charset="-122"/>
                <a:ea typeface="DengXian" charset="-122"/>
                <a:cs typeface="DengXian" charset="-122"/>
              </a:rPr>
              <a:t> </a:t>
            </a:r>
          </a:p>
        </p:txBody>
      </p:sp>
      <p:sp>
        <p:nvSpPr>
          <p:cNvPr id="159" name="文本框 115"/>
          <p:cNvSpPr txBox="1">
            <a:spLocks noRot="1" noChangeAspect="1" noMove="1" noResize="1" noEditPoints="1" noAdjustHandles="1" noChangeArrowheads="1" noChangeShapeType="1" noTextEdit="1"/>
          </p:cNvSpPr>
          <p:nvPr/>
        </p:nvSpPr>
        <p:spPr>
          <a:xfrm>
            <a:off x="3757446" y="1376780"/>
            <a:ext cx="796522" cy="392415"/>
          </a:xfrm>
          <a:prstGeom prst="rect">
            <a:avLst/>
          </a:prstGeom>
          <a:blipFill rotWithShape="0">
            <a:blip r:embed="rId10"/>
            <a:stretch>
              <a:fillRect/>
            </a:stretch>
          </a:blipFill>
        </p:spPr>
        <p:txBody>
          <a:bodyPr/>
          <a:lstStyle/>
          <a:p>
            <a:pPr eaLnBrk="0" fontAlgn="base" hangingPunct="0">
              <a:spcBef>
                <a:spcPct val="0"/>
              </a:spcBef>
              <a:spcAft>
                <a:spcPct val="0"/>
              </a:spcAft>
              <a:defRPr/>
            </a:pPr>
            <a:r>
              <a:rPr lang="en-US">
                <a:noFill/>
                <a:latin typeface="DengXian" charset="-122"/>
                <a:ea typeface="DengXian" charset="-122"/>
                <a:cs typeface="DengXian" charset="-122"/>
              </a:rPr>
              <a:t> </a:t>
            </a:r>
          </a:p>
        </p:txBody>
      </p:sp>
      <p:cxnSp>
        <p:nvCxnSpPr>
          <p:cNvPr id="160" name="直线箭头连接符 159"/>
          <p:cNvCxnSpPr/>
          <p:nvPr/>
        </p:nvCxnSpPr>
        <p:spPr>
          <a:xfrm flipH="1" flipV="1">
            <a:off x="1068376" y="4849403"/>
            <a:ext cx="2260997" cy="606028"/>
          </a:xfrm>
          <a:prstGeom prst="straightConnector1">
            <a:avLst/>
          </a:prstGeom>
          <a:noFill/>
          <a:ln w="19050" cap="flat" cmpd="sng" algn="ctr">
            <a:solidFill>
              <a:srgbClr val="00B050"/>
            </a:solidFill>
            <a:prstDash val="solid"/>
            <a:miter lim="800000"/>
            <a:headEnd w="lg" len="lg"/>
            <a:tailEnd type="triangle" w="lg" len="lg"/>
          </a:ln>
          <a:effectLst/>
        </p:spPr>
      </p:cxnSp>
      <p:cxnSp>
        <p:nvCxnSpPr>
          <p:cNvPr id="161" name="直线箭头连接符 161"/>
          <p:cNvCxnSpPr/>
          <p:nvPr/>
        </p:nvCxnSpPr>
        <p:spPr>
          <a:xfrm flipH="1" flipV="1">
            <a:off x="2747157" y="4822016"/>
            <a:ext cx="642938" cy="528638"/>
          </a:xfrm>
          <a:prstGeom prst="straightConnector1">
            <a:avLst/>
          </a:prstGeom>
          <a:noFill/>
          <a:ln w="19050" cap="flat" cmpd="sng" algn="ctr">
            <a:solidFill>
              <a:srgbClr val="00B050"/>
            </a:solidFill>
            <a:prstDash val="solid"/>
            <a:miter lim="800000"/>
            <a:headEnd w="lg" len="lg"/>
            <a:tailEnd type="triangle" w="lg" len="lg"/>
          </a:ln>
          <a:effectLst/>
        </p:spPr>
      </p:cxnSp>
      <p:cxnSp>
        <p:nvCxnSpPr>
          <p:cNvPr id="162" name="直线箭头连接符 169"/>
          <p:cNvCxnSpPr/>
          <p:nvPr/>
        </p:nvCxnSpPr>
        <p:spPr>
          <a:xfrm flipV="1">
            <a:off x="3594882" y="4822016"/>
            <a:ext cx="1184672" cy="610791"/>
          </a:xfrm>
          <a:prstGeom prst="straightConnector1">
            <a:avLst/>
          </a:prstGeom>
          <a:noFill/>
          <a:ln w="19050" cap="flat" cmpd="sng" algn="ctr">
            <a:solidFill>
              <a:srgbClr val="00B050"/>
            </a:solidFill>
            <a:prstDash val="solid"/>
            <a:miter lim="800000"/>
            <a:headEnd w="lg" len="lg"/>
            <a:tailEnd type="triangle" w="lg" len="lg"/>
          </a:ln>
          <a:effectLst/>
        </p:spPr>
      </p:cxnSp>
      <p:sp>
        <p:nvSpPr>
          <p:cNvPr id="163" name="文本框 93"/>
          <p:cNvSpPr txBox="1">
            <a:spLocks noChangeArrowheads="1"/>
          </p:cNvSpPr>
          <p:nvPr/>
        </p:nvSpPr>
        <p:spPr bwMode="auto">
          <a:xfrm>
            <a:off x="3329374" y="5236354"/>
            <a:ext cx="2166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DengXian"/>
                <a:ea typeface="DengXian"/>
                <a:cs typeface="DengXian"/>
              </a:defRPr>
            </a:lvl1pPr>
            <a:lvl2pPr marL="742950" indent="-285750">
              <a:lnSpc>
                <a:spcPct val="90000"/>
              </a:lnSpc>
              <a:spcBef>
                <a:spcPts val="500"/>
              </a:spcBef>
              <a:buFont typeface="Arial" panose="020B0604020202020204" pitchFamily="34" charset="0"/>
              <a:buChar char="•"/>
              <a:defRPr sz="2400">
                <a:solidFill>
                  <a:schemeClr val="tx1"/>
                </a:solidFill>
                <a:latin typeface="DengXian"/>
                <a:ea typeface="DengXian"/>
                <a:cs typeface="DengXian"/>
              </a:defRPr>
            </a:lvl2pPr>
            <a:lvl3pPr marL="1143000" indent="-228600">
              <a:lnSpc>
                <a:spcPct val="90000"/>
              </a:lnSpc>
              <a:spcBef>
                <a:spcPts val="500"/>
              </a:spcBef>
              <a:buFont typeface="Arial" panose="020B0604020202020204" pitchFamily="34" charset="0"/>
              <a:buChar char="•"/>
              <a:defRPr sz="2000">
                <a:solidFill>
                  <a:schemeClr val="tx1"/>
                </a:solidFill>
                <a:latin typeface="DengXian"/>
                <a:ea typeface="DengXian"/>
                <a:cs typeface="DengXian"/>
              </a:defRPr>
            </a:lvl3pPr>
            <a:lvl4pPr marL="16002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4pPr>
            <a:lvl5pPr marL="20574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9pPr>
          </a:lstStyle>
          <a:p>
            <a:pPr fontAlgn="base">
              <a:lnSpc>
                <a:spcPct val="100000"/>
              </a:lnSpc>
              <a:spcBef>
                <a:spcPct val="0"/>
              </a:spcBef>
              <a:spcAft>
                <a:spcPct val="0"/>
              </a:spcAft>
              <a:buFontTx/>
              <a:buNone/>
            </a:pPr>
            <a:r>
              <a:rPr lang="en-US" altLang="zh-CN" sz="2100" i="1">
                <a:solidFill>
                  <a:srgbClr val="00B050"/>
                </a:solidFill>
                <a:latin typeface="Times New Roman" panose="02020603050405020304" pitchFamily="18" charset="0"/>
                <a:cs typeface="Times New Roman" panose="02020603050405020304" pitchFamily="18" charset="0"/>
              </a:rPr>
              <a:t>e</a:t>
            </a:r>
            <a:endParaRPr lang="zh-CN" altLang="en-US" sz="2100" i="1">
              <a:solidFill>
                <a:srgbClr val="00B050"/>
              </a:solidFill>
              <a:latin typeface="Times New Roman" panose="02020603050405020304" pitchFamily="18" charset="0"/>
              <a:cs typeface="Times New Roman" panose="02020603050405020304" pitchFamily="18" charset="0"/>
            </a:endParaRPr>
          </a:p>
        </p:txBody>
      </p:sp>
      <p:cxnSp>
        <p:nvCxnSpPr>
          <p:cNvPr id="164" name="直线箭头连接符 159"/>
          <p:cNvCxnSpPr/>
          <p:nvPr/>
        </p:nvCxnSpPr>
        <p:spPr>
          <a:xfrm flipV="1">
            <a:off x="1362462" y="3487328"/>
            <a:ext cx="573881" cy="386953"/>
          </a:xfrm>
          <a:prstGeom prst="straightConnector1">
            <a:avLst/>
          </a:prstGeom>
          <a:noFill/>
          <a:ln w="19050" cap="flat" cmpd="sng" algn="ctr">
            <a:solidFill>
              <a:srgbClr val="00B050"/>
            </a:solidFill>
            <a:prstDash val="solid"/>
            <a:miter lim="800000"/>
            <a:headEnd w="lg" len="lg"/>
            <a:tailEnd type="triangle" w="lg" len="lg"/>
          </a:ln>
          <a:effectLst/>
        </p:spPr>
      </p:cxnSp>
      <p:cxnSp>
        <p:nvCxnSpPr>
          <p:cNvPr id="165" name="直线箭头连接符 159"/>
          <p:cNvCxnSpPr/>
          <p:nvPr/>
        </p:nvCxnSpPr>
        <p:spPr>
          <a:xfrm flipH="1" flipV="1">
            <a:off x="3947307" y="3482566"/>
            <a:ext cx="560784" cy="391715"/>
          </a:xfrm>
          <a:prstGeom prst="straightConnector1">
            <a:avLst/>
          </a:prstGeom>
          <a:noFill/>
          <a:ln w="19050" cap="flat" cmpd="sng" algn="ctr">
            <a:solidFill>
              <a:srgbClr val="00B050"/>
            </a:solidFill>
            <a:prstDash val="solid"/>
            <a:miter lim="800000"/>
            <a:headEnd w="lg" len="lg"/>
            <a:tailEnd type="triangle" w="lg" len="lg"/>
          </a:ln>
          <a:effectLst/>
        </p:spPr>
      </p:cxnSp>
      <p:cxnSp>
        <p:nvCxnSpPr>
          <p:cNvPr id="166" name="直线箭头连接符 159"/>
          <p:cNvCxnSpPr/>
          <p:nvPr/>
        </p:nvCxnSpPr>
        <p:spPr>
          <a:xfrm flipV="1">
            <a:off x="805247" y="4170747"/>
            <a:ext cx="591741" cy="383381"/>
          </a:xfrm>
          <a:prstGeom prst="straightConnector1">
            <a:avLst/>
          </a:prstGeom>
          <a:noFill/>
          <a:ln w="19050" cap="flat" cmpd="sng" algn="ctr">
            <a:solidFill>
              <a:sysClr val="windowText" lastClr="000000"/>
            </a:solidFill>
            <a:prstDash val="dash"/>
            <a:miter lim="800000"/>
            <a:headEnd w="lg" len="lg"/>
            <a:tailEnd type="triangle" w="lg" len="lg"/>
          </a:ln>
          <a:effectLst/>
        </p:spPr>
      </p:cxnSp>
      <p:cxnSp>
        <p:nvCxnSpPr>
          <p:cNvPr id="167" name="直线箭头连接符 159"/>
          <p:cNvCxnSpPr/>
          <p:nvPr/>
        </p:nvCxnSpPr>
        <p:spPr>
          <a:xfrm flipV="1">
            <a:off x="1096951" y="4158838"/>
            <a:ext cx="304800" cy="385763"/>
          </a:xfrm>
          <a:prstGeom prst="straightConnector1">
            <a:avLst/>
          </a:prstGeom>
          <a:noFill/>
          <a:ln w="19050" cap="flat" cmpd="sng" algn="ctr">
            <a:solidFill>
              <a:srgbClr val="00B050"/>
            </a:solidFill>
            <a:prstDash val="solid"/>
            <a:miter lim="800000"/>
            <a:tailEnd type="triangle" w="lg" len="lg"/>
          </a:ln>
          <a:effectLst/>
        </p:spPr>
      </p:cxnSp>
      <p:cxnSp>
        <p:nvCxnSpPr>
          <p:cNvPr id="168" name="直线箭头连接符 159"/>
          <p:cNvCxnSpPr/>
          <p:nvPr/>
        </p:nvCxnSpPr>
        <p:spPr>
          <a:xfrm flipH="1" flipV="1">
            <a:off x="2226856" y="4164793"/>
            <a:ext cx="279797" cy="378619"/>
          </a:xfrm>
          <a:prstGeom prst="straightConnector1">
            <a:avLst/>
          </a:prstGeom>
          <a:noFill/>
          <a:ln w="19050" cap="flat" cmpd="sng" algn="ctr">
            <a:solidFill>
              <a:sysClr val="windowText" lastClr="000000"/>
            </a:solidFill>
            <a:prstDash val="dash"/>
            <a:miter lim="800000"/>
            <a:headEnd w="lg" len="lg"/>
            <a:tailEnd type="triangle" w="lg" len="lg"/>
          </a:ln>
          <a:effectLst/>
        </p:spPr>
      </p:cxnSp>
      <p:cxnSp>
        <p:nvCxnSpPr>
          <p:cNvPr id="169" name="直线箭头连接符 159"/>
          <p:cNvCxnSpPr/>
          <p:nvPr/>
        </p:nvCxnSpPr>
        <p:spPr>
          <a:xfrm flipH="1" flipV="1">
            <a:off x="2212568" y="4152885"/>
            <a:ext cx="588169" cy="390525"/>
          </a:xfrm>
          <a:prstGeom prst="straightConnector1">
            <a:avLst/>
          </a:prstGeom>
          <a:noFill/>
          <a:ln w="19050" cap="flat" cmpd="sng" algn="ctr">
            <a:solidFill>
              <a:srgbClr val="00B050"/>
            </a:solidFill>
            <a:prstDash val="solid"/>
            <a:miter lim="800000"/>
            <a:headEnd w="lg" len="lg"/>
            <a:tailEnd type="triangle" w="lg" len="lg"/>
          </a:ln>
          <a:effectLst/>
        </p:spPr>
      </p:cxnSp>
      <p:cxnSp>
        <p:nvCxnSpPr>
          <p:cNvPr id="170" name="直线箭头连接符 159"/>
          <p:cNvCxnSpPr/>
          <p:nvPr/>
        </p:nvCxnSpPr>
        <p:spPr>
          <a:xfrm flipH="1" flipV="1">
            <a:off x="4508093" y="4164791"/>
            <a:ext cx="551260" cy="372666"/>
          </a:xfrm>
          <a:prstGeom prst="straightConnector1">
            <a:avLst/>
          </a:prstGeom>
          <a:noFill/>
          <a:ln w="19050" cap="flat" cmpd="sng" algn="ctr">
            <a:solidFill>
              <a:sysClr val="windowText" lastClr="000000"/>
            </a:solidFill>
            <a:prstDash val="dash"/>
            <a:miter lim="800000"/>
            <a:headEnd w="lg" len="lg"/>
            <a:tailEnd type="triangle" w="lg" len="lg"/>
          </a:ln>
          <a:effectLst/>
        </p:spPr>
      </p:cxnSp>
      <p:cxnSp>
        <p:nvCxnSpPr>
          <p:cNvPr id="171" name="直线箭头连接符 159"/>
          <p:cNvCxnSpPr/>
          <p:nvPr/>
        </p:nvCxnSpPr>
        <p:spPr>
          <a:xfrm flipH="1" flipV="1">
            <a:off x="4508091" y="4151697"/>
            <a:ext cx="271463" cy="391715"/>
          </a:xfrm>
          <a:prstGeom prst="straightConnector1">
            <a:avLst/>
          </a:prstGeom>
          <a:noFill/>
          <a:ln w="19050" cap="flat" cmpd="sng" algn="ctr">
            <a:solidFill>
              <a:srgbClr val="00B050"/>
            </a:solidFill>
            <a:prstDash val="solid"/>
            <a:miter lim="800000"/>
            <a:headEnd w="lg" len="lg"/>
            <a:tailEnd type="triangle" w="lg" len="lg"/>
          </a:ln>
          <a:effectLst/>
        </p:spPr>
      </p:cxnSp>
      <p:cxnSp>
        <p:nvCxnSpPr>
          <p:cNvPr id="172" name="直线箭头连接符 159"/>
          <p:cNvCxnSpPr/>
          <p:nvPr/>
        </p:nvCxnSpPr>
        <p:spPr>
          <a:xfrm flipV="1">
            <a:off x="1942295" y="3482566"/>
            <a:ext cx="284559" cy="391715"/>
          </a:xfrm>
          <a:prstGeom prst="straightConnector1">
            <a:avLst/>
          </a:prstGeom>
          <a:noFill/>
          <a:ln w="19050" cap="flat" cmpd="sng" algn="ctr">
            <a:solidFill>
              <a:sysClr val="windowText" lastClr="000000"/>
            </a:solidFill>
            <a:prstDash val="dash"/>
            <a:miter lim="800000"/>
            <a:headEnd w="lg" len="lg"/>
            <a:tailEnd type="triangle" w="lg" len="lg"/>
          </a:ln>
          <a:effectLst/>
        </p:spPr>
      </p:cxnSp>
      <p:cxnSp>
        <p:nvCxnSpPr>
          <p:cNvPr id="173" name="直线箭头连接符 159"/>
          <p:cNvCxnSpPr/>
          <p:nvPr/>
        </p:nvCxnSpPr>
        <p:spPr>
          <a:xfrm flipH="1" flipV="1">
            <a:off x="2212566" y="3478991"/>
            <a:ext cx="28575" cy="395288"/>
          </a:xfrm>
          <a:prstGeom prst="straightConnector1">
            <a:avLst/>
          </a:prstGeom>
          <a:noFill/>
          <a:ln w="19050" cap="flat" cmpd="sng" algn="ctr">
            <a:solidFill>
              <a:srgbClr val="00B050"/>
            </a:solidFill>
            <a:prstDash val="solid"/>
            <a:miter lim="800000"/>
            <a:headEnd w="lg" len="lg"/>
            <a:tailEnd type="triangle" w="lg" len="lg"/>
          </a:ln>
          <a:effectLst/>
        </p:spPr>
      </p:cxnSp>
      <p:cxnSp>
        <p:nvCxnSpPr>
          <p:cNvPr id="174" name="直线箭头连接符 159"/>
          <p:cNvCxnSpPr/>
          <p:nvPr/>
        </p:nvCxnSpPr>
        <p:spPr>
          <a:xfrm flipV="1">
            <a:off x="2224474" y="2808672"/>
            <a:ext cx="275035" cy="391715"/>
          </a:xfrm>
          <a:prstGeom prst="straightConnector1">
            <a:avLst/>
          </a:prstGeom>
          <a:noFill/>
          <a:ln w="19050" cap="flat" cmpd="sng" algn="ctr">
            <a:solidFill>
              <a:srgbClr val="00B050"/>
            </a:solidFill>
            <a:prstDash val="lgDashDot"/>
            <a:miter lim="800000"/>
            <a:headEnd w="lg" len="lg"/>
            <a:tailEnd type="triangle" w="lg" len="lg"/>
          </a:ln>
          <a:effectLst/>
        </p:spPr>
      </p:cxnSp>
      <p:cxnSp>
        <p:nvCxnSpPr>
          <p:cNvPr id="175" name="直线箭头连接符 159"/>
          <p:cNvCxnSpPr/>
          <p:nvPr/>
        </p:nvCxnSpPr>
        <p:spPr>
          <a:xfrm flipV="1">
            <a:off x="1939915" y="2813434"/>
            <a:ext cx="573881" cy="386953"/>
          </a:xfrm>
          <a:prstGeom prst="straightConnector1">
            <a:avLst/>
          </a:prstGeom>
          <a:noFill/>
          <a:ln w="19050" cap="flat" cmpd="sng" algn="ctr">
            <a:solidFill>
              <a:srgbClr val="00B050"/>
            </a:solidFill>
            <a:prstDash val="lgDashDot"/>
            <a:miter lim="800000"/>
            <a:headEnd w="lg" len="lg"/>
            <a:tailEnd type="triangle" w="lg" len="lg"/>
          </a:ln>
          <a:effectLst/>
        </p:spPr>
      </p:cxnSp>
      <p:cxnSp>
        <p:nvCxnSpPr>
          <p:cNvPr id="176" name="直线箭头连接符 159"/>
          <p:cNvCxnSpPr/>
          <p:nvPr/>
        </p:nvCxnSpPr>
        <p:spPr>
          <a:xfrm flipH="1" flipV="1">
            <a:off x="3357949" y="2808672"/>
            <a:ext cx="275035" cy="386953"/>
          </a:xfrm>
          <a:prstGeom prst="straightConnector1">
            <a:avLst/>
          </a:prstGeom>
          <a:noFill/>
          <a:ln w="19050" cap="flat" cmpd="sng" algn="ctr">
            <a:solidFill>
              <a:sysClr val="windowText" lastClr="000000"/>
            </a:solidFill>
            <a:prstDash val="lgDashDot"/>
            <a:miter lim="800000"/>
            <a:headEnd w="lg" len="lg"/>
            <a:tailEnd type="triangle" w="lg" len="lg"/>
          </a:ln>
          <a:effectLst/>
        </p:spPr>
      </p:cxnSp>
      <p:cxnSp>
        <p:nvCxnSpPr>
          <p:cNvPr id="177" name="直线箭头连接符 159"/>
          <p:cNvCxnSpPr/>
          <p:nvPr/>
        </p:nvCxnSpPr>
        <p:spPr>
          <a:xfrm flipH="1" flipV="1">
            <a:off x="3357947" y="2808672"/>
            <a:ext cx="557213" cy="382190"/>
          </a:xfrm>
          <a:prstGeom prst="straightConnector1">
            <a:avLst/>
          </a:prstGeom>
          <a:noFill/>
          <a:ln w="19050" cap="flat" cmpd="sng" algn="ctr">
            <a:solidFill>
              <a:srgbClr val="00B050"/>
            </a:solidFill>
            <a:prstDash val="lgDashDot"/>
            <a:miter lim="800000"/>
            <a:headEnd w="lg" len="lg"/>
            <a:tailEnd type="triangle" w="lg" len="lg"/>
          </a:ln>
          <a:effectLst/>
        </p:spPr>
      </p:cxnSp>
      <p:cxnSp>
        <p:nvCxnSpPr>
          <p:cNvPr id="178" name="直线箭头连接符 159"/>
          <p:cNvCxnSpPr/>
          <p:nvPr/>
        </p:nvCxnSpPr>
        <p:spPr>
          <a:xfrm flipV="1">
            <a:off x="2772160" y="2124062"/>
            <a:ext cx="28575" cy="383381"/>
          </a:xfrm>
          <a:prstGeom prst="straightConnector1">
            <a:avLst/>
          </a:prstGeom>
          <a:noFill/>
          <a:ln w="19050" cap="flat" cmpd="sng" algn="ctr">
            <a:solidFill>
              <a:sysClr val="windowText" lastClr="000000"/>
            </a:solidFill>
            <a:prstDash val="lgDashDot"/>
            <a:miter lim="800000"/>
            <a:headEnd w="lg" len="lg"/>
            <a:tailEnd type="triangle" w="lg" len="lg"/>
          </a:ln>
          <a:effectLst/>
        </p:spPr>
      </p:cxnSp>
      <p:cxnSp>
        <p:nvCxnSpPr>
          <p:cNvPr id="179" name="直线箭头连接符 159"/>
          <p:cNvCxnSpPr/>
          <p:nvPr/>
        </p:nvCxnSpPr>
        <p:spPr>
          <a:xfrm flipH="1" flipV="1">
            <a:off x="3085297" y="2133585"/>
            <a:ext cx="10715" cy="371475"/>
          </a:xfrm>
          <a:prstGeom prst="straightConnector1">
            <a:avLst/>
          </a:prstGeom>
          <a:noFill/>
          <a:ln w="19050" cap="flat" cmpd="sng" algn="ctr">
            <a:solidFill>
              <a:sysClr val="windowText" lastClr="000000"/>
            </a:solidFill>
            <a:prstDash val="lgDashDot"/>
            <a:miter lim="800000"/>
            <a:headEnd w="lg" len="lg"/>
            <a:tailEnd type="triangle" w="lg" len="lg"/>
          </a:ln>
          <a:effectLst/>
        </p:spPr>
      </p:cxnSp>
      <p:cxnSp>
        <p:nvCxnSpPr>
          <p:cNvPr id="180" name="直线箭头连接符 159"/>
          <p:cNvCxnSpPr/>
          <p:nvPr/>
        </p:nvCxnSpPr>
        <p:spPr>
          <a:xfrm flipV="1">
            <a:off x="2520938" y="2124062"/>
            <a:ext cx="279797" cy="388144"/>
          </a:xfrm>
          <a:prstGeom prst="straightConnector1">
            <a:avLst/>
          </a:prstGeom>
          <a:noFill/>
          <a:ln w="19050" cap="flat" cmpd="sng" algn="ctr">
            <a:solidFill>
              <a:srgbClr val="00B050"/>
            </a:solidFill>
            <a:prstDash val="lgDashDot"/>
            <a:miter lim="800000"/>
            <a:headEnd w="lg" len="lg"/>
            <a:tailEnd type="triangle" w="lg" len="lg"/>
          </a:ln>
          <a:effectLst/>
        </p:spPr>
      </p:cxnSp>
      <p:cxnSp>
        <p:nvCxnSpPr>
          <p:cNvPr id="181" name="直线箭头连接符 159"/>
          <p:cNvCxnSpPr/>
          <p:nvPr/>
        </p:nvCxnSpPr>
        <p:spPr>
          <a:xfrm flipH="1" flipV="1">
            <a:off x="3088866" y="2140729"/>
            <a:ext cx="258366" cy="366713"/>
          </a:xfrm>
          <a:prstGeom prst="straightConnector1">
            <a:avLst/>
          </a:prstGeom>
          <a:noFill/>
          <a:ln w="19050" cap="flat" cmpd="sng" algn="ctr">
            <a:solidFill>
              <a:srgbClr val="00B050"/>
            </a:solidFill>
            <a:prstDash val="lgDashDot"/>
            <a:miter lim="800000"/>
            <a:headEnd w="lg" len="lg"/>
            <a:tailEnd type="triangle" w="lg" len="lg"/>
          </a:ln>
          <a:effectLst/>
        </p:spPr>
      </p:cxnSp>
      <p:sp>
        <p:nvSpPr>
          <p:cNvPr id="182" name="文本框 130"/>
          <p:cNvSpPr txBox="1">
            <a:spLocks noRot="1" noChangeAspect="1" noMove="1" noResize="1" noEditPoints="1" noAdjustHandles="1" noChangeArrowheads="1" noChangeShapeType="1" noTextEdit="1"/>
          </p:cNvSpPr>
          <p:nvPr/>
        </p:nvSpPr>
        <p:spPr>
          <a:xfrm>
            <a:off x="3392386" y="2058153"/>
            <a:ext cx="1353447" cy="392415"/>
          </a:xfrm>
          <a:prstGeom prst="rect">
            <a:avLst/>
          </a:prstGeom>
          <a:blipFill rotWithShape="0">
            <a:blip r:embed="rId11"/>
            <a:stretch>
              <a:fillRect/>
            </a:stretch>
          </a:blipFill>
        </p:spPr>
        <p:txBody>
          <a:bodyPr/>
          <a:lstStyle/>
          <a:p>
            <a:pPr eaLnBrk="0" fontAlgn="base" hangingPunct="0">
              <a:spcBef>
                <a:spcPct val="0"/>
              </a:spcBef>
              <a:spcAft>
                <a:spcPct val="0"/>
              </a:spcAft>
              <a:defRPr/>
            </a:pPr>
            <a:r>
              <a:rPr lang="en-US">
                <a:noFill/>
                <a:latin typeface="DengXian" charset="-122"/>
                <a:ea typeface="DengXian" charset="-122"/>
                <a:cs typeface="DengXian" charset="-122"/>
              </a:rPr>
              <a:t> </a:t>
            </a:r>
          </a:p>
        </p:txBody>
      </p:sp>
      <p:cxnSp>
        <p:nvCxnSpPr>
          <p:cNvPr id="183" name="直线箭头连接符 159"/>
          <p:cNvCxnSpPr/>
          <p:nvPr/>
        </p:nvCxnSpPr>
        <p:spPr>
          <a:xfrm flipV="1">
            <a:off x="2779306" y="1451357"/>
            <a:ext cx="165497" cy="394097"/>
          </a:xfrm>
          <a:prstGeom prst="straightConnector1">
            <a:avLst/>
          </a:prstGeom>
          <a:noFill/>
          <a:ln w="19050" cap="flat" cmpd="sng" algn="ctr">
            <a:solidFill>
              <a:srgbClr val="00B050"/>
            </a:solidFill>
            <a:prstDash val="solid"/>
            <a:miter lim="800000"/>
            <a:headEnd w="lg" len="lg"/>
            <a:tailEnd type="triangle" w="lg" len="lg"/>
          </a:ln>
          <a:effectLst/>
        </p:spPr>
      </p:cxnSp>
      <p:cxnSp>
        <p:nvCxnSpPr>
          <p:cNvPr id="184" name="直线箭头连接符 159"/>
          <p:cNvCxnSpPr/>
          <p:nvPr/>
        </p:nvCxnSpPr>
        <p:spPr>
          <a:xfrm flipH="1" flipV="1">
            <a:off x="2944803" y="1451357"/>
            <a:ext cx="140494" cy="394097"/>
          </a:xfrm>
          <a:prstGeom prst="straightConnector1">
            <a:avLst/>
          </a:prstGeom>
          <a:noFill/>
          <a:ln w="19050" cap="flat" cmpd="sng" algn="ctr">
            <a:solidFill>
              <a:srgbClr val="00B050"/>
            </a:solidFill>
            <a:prstDash val="solid"/>
            <a:miter lim="800000"/>
            <a:headEnd w="lg" len="lg"/>
            <a:tailEnd type="triangle" w="lg" len="lg"/>
          </a:ln>
          <a:effectLst/>
        </p:spPr>
      </p:cxnSp>
      <p:sp>
        <p:nvSpPr>
          <p:cNvPr id="185" name="矩形 3"/>
          <p:cNvSpPr/>
          <p:nvPr/>
        </p:nvSpPr>
        <p:spPr>
          <a:xfrm>
            <a:off x="4908141" y="4550554"/>
            <a:ext cx="309563" cy="277416"/>
          </a:xfrm>
          <a:prstGeom prst="rect">
            <a:avLst/>
          </a:prstGeom>
          <a:solidFill>
            <a:srgbClr val="4472C4">
              <a:lumMod val="60000"/>
              <a:lumOff val="40000"/>
            </a:srgbClr>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86" name="矩形 196"/>
          <p:cNvSpPr/>
          <p:nvPr/>
        </p:nvSpPr>
        <p:spPr>
          <a:xfrm>
            <a:off x="4636681" y="4550554"/>
            <a:ext cx="288131" cy="277416"/>
          </a:xfrm>
          <a:prstGeom prst="rect">
            <a:avLst/>
          </a:prstGeom>
          <a:solidFill>
            <a:srgbClr val="8FAADC"/>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87" name="矩形 197"/>
          <p:cNvSpPr/>
          <p:nvPr/>
        </p:nvSpPr>
        <p:spPr>
          <a:xfrm>
            <a:off x="4350931" y="4550554"/>
            <a:ext cx="288131" cy="277416"/>
          </a:xfrm>
          <a:prstGeom prst="rect">
            <a:avLst/>
          </a:prstGeom>
          <a:solidFill>
            <a:srgbClr val="4472C4">
              <a:lumMod val="60000"/>
              <a:lumOff val="40000"/>
            </a:srgbClr>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cxnSp>
        <p:nvCxnSpPr>
          <p:cNvPr id="188" name="直接连接符 6"/>
          <p:cNvCxnSpPr/>
          <p:nvPr/>
        </p:nvCxnSpPr>
        <p:spPr>
          <a:xfrm>
            <a:off x="2794782" y="4550554"/>
            <a:ext cx="1562100" cy="0"/>
          </a:xfrm>
          <a:prstGeom prst="line">
            <a:avLst/>
          </a:prstGeom>
          <a:noFill/>
          <a:ln w="28575" cap="flat" cmpd="sng" algn="ctr">
            <a:solidFill>
              <a:srgbClr val="0070C0"/>
            </a:solidFill>
            <a:prstDash val="solid"/>
            <a:miter lim="800000"/>
          </a:ln>
          <a:effectLst/>
        </p:spPr>
      </p:cxnSp>
      <p:cxnSp>
        <p:nvCxnSpPr>
          <p:cNvPr id="189" name="直接连接符 200"/>
          <p:cNvCxnSpPr/>
          <p:nvPr/>
        </p:nvCxnSpPr>
        <p:spPr>
          <a:xfrm>
            <a:off x="2801926" y="4826779"/>
            <a:ext cx="1562100" cy="0"/>
          </a:xfrm>
          <a:prstGeom prst="line">
            <a:avLst/>
          </a:prstGeom>
          <a:noFill/>
          <a:ln w="28575" cap="flat" cmpd="sng" algn="ctr">
            <a:solidFill>
              <a:srgbClr val="0070C0"/>
            </a:solidFill>
            <a:prstDash val="solid"/>
            <a:miter lim="800000"/>
          </a:ln>
          <a:effectLst/>
        </p:spPr>
      </p:cxnSp>
      <p:sp>
        <p:nvSpPr>
          <p:cNvPr id="190" name="矩形 201"/>
          <p:cNvSpPr/>
          <p:nvPr/>
        </p:nvSpPr>
        <p:spPr>
          <a:xfrm>
            <a:off x="2638810" y="4550554"/>
            <a:ext cx="285750" cy="277416"/>
          </a:xfrm>
          <a:prstGeom prst="rect">
            <a:avLst/>
          </a:prstGeom>
          <a:solidFill>
            <a:srgbClr val="8FAADC"/>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91" name="矩形 202"/>
          <p:cNvSpPr/>
          <p:nvPr/>
        </p:nvSpPr>
        <p:spPr>
          <a:xfrm>
            <a:off x="2350681" y="4550554"/>
            <a:ext cx="288131" cy="277416"/>
          </a:xfrm>
          <a:prstGeom prst="rect">
            <a:avLst/>
          </a:prstGeom>
          <a:solidFill>
            <a:srgbClr val="4472C4">
              <a:lumMod val="60000"/>
              <a:lumOff val="40000"/>
            </a:srgbClr>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92" name="矩形 203"/>
          <p:cNvSpPr/>
          <p:nvPr/>
        </p:nvSpPr>
        <p:spPr>
          <a:xfrm>
            <a:off x="2076835" y="4550554"/>
            <a:ext cx="276225" cy="277416"/>
          </a:xfrm>
          <a:prstGeom prst="rect">
            <a:avLst/>
          </a:prstGeom>
          <a:solidFill>
            <a:srgbClr val="4472C4">
              <a:lumMod val="60000"/>
              <a:lumOff val="40000"/>
            </a:srgbClr>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93" name="矩形 204"/>
          <p:cNvSpPr/>
          <p:nvPr/>
        </p:nvSpPr>
        <p:spPr>
          <a:xfrm>
            <a:off x="1791085" y="4550554"/>
            <a:ext cx="285750" cy="277416"/>
          </a:xfrm>
          <a:prstGeom prst="rect">
            <a:avLst/>
          </a:prstGeom>
          <a:solidFill>
            <a:srgbClr val="4472C4">
              <a:lumMod val="60000"/>
              <a:lumOff val="40000"/>
            </a:srgbClr>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94" name="矩形 205"/>
          <p:cNvSpPr/>
          <p:nvPr/>
        </p:nvSpPr>
        <p:spPr>
          <a:xfrm>
            <a:off x="1470809" y="4550554"/>
            <a:ext cx="320278" cy="277416"/>
          </a:xfrm>
          <a:prstGeom prst="rect">
            <a:avLst/>
          </a:prstGeom>
          <a:solidFill>
            <a:srgbClr val="4472C4">
              <a:lumMod val="60000"/>
              <a:lumOff val="40000"/>
            </a:srgbClr>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95" name="矩形 206"/>
          <p:cNvSpPr/>
          <p:nvPr/>
        </p:nvSpPr>
        <p:spPr>
          <a:xfrm>
            <a:off x="1188630" y="4550554"/>
            <a:ext cx="292894" cy="277416"/>
          </a:xfrm>
          <a:prstGeom prst="rect">
            <a:avLst/>
          </a:prstGeom>
          <a:solidFill>
            <a:srgbClr val="4472C4">
              <a:lumMod val="60000"/>
              <a:lumOff val="40000"/>
            </a:srgbClr>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96" name="矩形 207"/>
          <p:cNvSpPr/>
          <p:nvPr/>
        </p:nvSpPr>
        <p:spPr>
          <a:xfrm>
            <a:off x="902881" y="4550554"/>
            <a:ext cx="288131" cy="277416"/>
          </a:xfrm>
          <a:prstGeom prst="rect">
            <a:avLst/>
          </a:prstGeom>
          <a:solidFill>
            <a:srgbClr val="8FAADC"/>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rPr>
              <a:t> </a:t>
            </a: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97" name="矩形 208"/>
          <p:cNvSpPr/>
          <p:nvPr/>
        </p:nvSpPr>
        <p:spPr>
          <a:xfrm>
            <a:off x="618320" y="4550554"/>
            <a:ext cx="285750" cy="277416"/>
          </a:xfrm>
          <a:prstGeom prst="rect">
            <a:avLst/>
          </a:prstGeom>
          <a:solidFill>
            <a:srgbClr val="4472C4">
              <a:lumMod val="60000"/>
              <a:lumOff val="40000"/>
            </a:srgbClr>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sp>
        <p:nvSpPr>
          <p:cNvPr id="198" name="文本框 5"/>
          <p:cNvSpPr txBox="1"/>
          <p:nvPr/>
        </p:nvSpPr>
        <p:spPr>
          <a:xfrm>
            <a:off x="3341279" y="4486260"/>
            <a:ext cx="647700" cy="415498"/>
          </a:xfrm>
          <a:prstGeom prst="rect">
            <a:avLst/>
          </a:prstGeom>
          <a:noFill/>
        </p:spPr>
        <p:txBody>
          <a:bodyPr>
            <a:spAutoFit/>
          </a:bodyP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algn="ctr" fontAlgn="base">
              <a:spcBef>
                <a:spcPct val="0"/>
              </a:spcBef>
              <a:spcAft>
                <a:spcPct val="0"/>
              </a:spcAft>
            </a:pPr>
            <a:r>
              <a:rPr lang="is-IS" altLang="zh-CN" sz="2100" b="1">
                <a:solidFill>
                  <a:srgbClr val="2F5597"/>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endParaRPr kumimoji="1" lang="zh-CN" altLang="en-US" sz="2100" b="1">
              <a:solidFill>
                <a:prstClr val="black"/>
              </a:solidFill>
              <a:latin typeface="Times New Roman" panose="02020603050405020304" pitchFamily="18" charset="0"/>
              <a:cs typeface="Times New Roman" panose="02020603050405020304" pitchFamily="18" charset="0"/>
            </a:endParaRPr>
          </a:p>
        </p:txBody>
      </p:sp>
      <p:graphicFrame>
        <p:nvGraphicFramePr>
          <p:cNvPr id="199" name="表格 69"/>
          <p:cNvGraphicFramePr>
            <a:graphicFrameLocks noGrp="1"/>
          </p:cNvGraphicFramePr>
          <p:nvPr>
            <p:extLst>
              <p:ext uri="{D42A27DB-BD31-4B8C-83A1-F6EECF244321}">
                <p14:modId xmlns:p14="http://schemas.microsoft.com/office/powerpoint/2010/main" val="803571326"/>
              </p:ext>
            </p:extLst>
          </p:nvPr>
        </p:nvGraphicFramePr>
        <p:xfrm>
          <a:off x="4589474" y="2884780"/>
          <a:ext cx="283433" cy="281940"/>
        </p:xfrm>
        <a:graphic>
          <a:graphicData uri="http://schemas.openxmlformats.org/drawingml/2006/table">
            <a:tbl>
              <a:tblPr firstRow="1" bandRow="1"/>
              <a:tblGrid>
                <a:gridCol w="283433"/>
              </a:tblGrid>
              <a:tr h="274320">
                <a:tc>
                  <a:txBody>
                    <a:bodyPr/>
                    <a:lstStyle>
                      <a:lvl1pPr marL="0" algn="l" defTabSz="914400" rtl="0" eaLnBrk="1" latinLnBrk="0" hangingPunct="1">
                        <a:defRPr sz="1800" b="1" kern="1200">
                          <a:solidFill>
                            <a:schemeClr val="lt1"/>
                          </a:solidFill>
                          <a:latin typeface="DengXian" panose="020F0502020204030204"/>
                        </a:defRPr>
                      </a:lvl1pPr>
                      <a:lvl2pPr marL="457200" algn="l" defTabSz="914400" rtl="0" eaLnBrk="1" latinLnBrk="0" hangingPunct="1">
                        <a:defRPr sz="1800" b="1" kern="1200">
                          <a:solidFill>
                            <a:schemeClr val="lt1"/>
                          </a:solidFill>
                          <a:latin typeface="DengXian" panose="020F0502020204030204"/>
                        </a:defRPr>
                      </a:lvl2pPr>
                      <a:lvl3pPr marL="914400" algn="l" defTabSz="914400" rtl="0" eaLnBrk="1" latinLnBrk="0" hangingPunct="1">
                        <a:defRPr sz="1800" b="1" kern="1200">
                          <a:solidFill>
                            <a:schemeClr val="lt1"/>
                          </a:solidFill>
                          <a:latin typeface="DengXian" panose="020F0502020204030204"/>
                        </a:defRPr>
                      </a:lvl3pPr>
                      <a:lvl4pPr marL="1371600" algn="l" defTabSz="914400" rtl="0" eaLnBrk="1" latinLnBrk="0" hangingPunct="1">
                        <a:defRPr sz="1800" b="1" kern="1200">
                          <a:solidFill>
                            <a:schemeClr val="lt1"/>
                          </a:solidFill>
                          <a:latin typeface="DengXian" panose="020F0502020204030204"/>
                        </a:defRPr>
                      </a:lvl4pPr>
                      <a:lvl5pPr marL="1828800" algn="l" defTabSz="914400" rtl="0" eaLnBrk="1" latinLnBrk="0" hangingPunct="1">
                        <a:defRPr sz="1800" b="1" kern="1200">
                          <a:solidFill>
                            <a:schemeClr val="lt1"/>
                          </a:solidFill>
                          <a:latin typeface="DengXian" panose="020F0502020204030204"/>
                        </a:defRPr>
                      </a:lvl5pPr>
                      <a:lvl6pPr marL="2286000" algn="l" defTabSz="914400" rtl="0" eaLnBrk="1" latinLnBrk="0" hangingPunct="1">
                        <a:defRPr sz="1800" b="1" kern="1200">
                          <a:solidFill>
                            <a:schemeClr val="lt1"/>
                          </a:solidFill>
                          <a:latin typeface="DengXian" panose="020F0502020204030204"/>
                        </a:defRPr>
                      </a:lvl6pPr>
                      <a:lvl7pPr marL="2743200" algn="l" defTabSz="914400" rtl="0" eaLnBrk="1" latinLnBrk="0" hangingPunct="1">
                        <a:defRPr sz="1800" b="1" kern="1200">
                          <a:solidFill>
                            <a:schemeClr val="lt1"/>
                          </a:solidFill>
                          <a:latin typeface="DengXian" panose="020F0502020204030204"/>
                        </a:defRPr>
                      </a:lvl7pPr>
                      <a:lvl8pPr marL="3200400" algn="l" defTabSz="914400" rtl="0" eaLnBrk="1" latinLnBrk="0" hangingPunct="1">
                        <a:defRPr sz="1800" b="1" kern="1200">
                          <a:solidFill>
                            <a:schemeClr val="lt1"/>
                          </a:solidFill>
                          <a:latin typeface="DengXian" panose="020F0502020204030204"/>
                        </a:defRPr>
                      </a:lvl8pPr>
                      <a:lvl9pPr marL="3657600" algn="l" defTabSz="914400" rtl="0" eaLnBrk="1" latinLnBrk="0" hangingPunct="1">
                        <a:defRPr sz="1800" b="1" kern="1200">
                          <a:solidFill>
                            <a:schemeClr val="lt1"/>
                          </a:solidFill>
                          <a:latin typeface="DengXian" panose="020F0502020204030204"/>
                        </a:defRPr>
                      </a:lvl9p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bl>
          </a:graphicData>
        </a:graphic>
      </p:graphicFrame>
      <p:sp>
        <p:nvSpPr>
          <p:cNvPr id="200" name="文本框 71"/>
          <p:cNvSpPr txBox="1">
            <a:spLocks noChangeArrowheads="1"/>
          </p:cNvSpPr>
          <p:nvPr/>
        </p:nvSpPr>
        <p:spPr bwMode="auto">
          <a:xfrm>
            <a:off x="4883850" y="2826766"/>
            <a:ext cx="222765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DengXian"/>
                <a:ea typeface="DengXian"/>
                <a:cs typeface="DengXian"/>
              </a:defRPr>
            </a:lvl1pPr>
            <a:lvl2pPr marL="742950" indent="-285750">
              <a:lnSpc>
                <a:spcPct val="90000"/>
              </a:lnSpc>
              <a:spcBef>
                <a:spcPts val="500"/>
              </a:spcBef>
              <a:buFont typeface="Arial" panose="020B0604020202020204" pitchFamily="34" charset="0"/>
              <a:buChar char="•"/>
              <a:defRPr sz="2400">
                <a:solidFill>
                  <a:schemeClr val="tx1"/>
                </a:solidFill>
                <a:latin typeface="DengXian"/>
                <a:ea typeface="DengXian"/>
                <a:cs typeface="DengXian"/>
              </a:defRPr>
            </a:lvl2pPr>
            <a:lvl3pPr marL="1143000" indent="-228600">
              <a:lnSpc>
                <a:spcPct val="90000"/>
              </a:lnSpc>
              <a:spcBef>
                <a:spcPts val="500"/>
              </a:spcBef>
              <a:buFont typeface="Arial" panose="020B0604020202020204" pitchFamily="34" charset="0"/>
              <a:buChar char="•"/>
              <a:defRPr sz="2000">
                <a:solidFill>
                  <a:schemeClr val="tx1"/>
                </a:solidFill>
                <a:latin typeface="DengXian"/>
                <a:ea typeface="DengXian"/>
                <a:cs typeface="DengXian"/>
              </a:defRPr>
            </a:lvl3pPr>
            <a:lvl4pPr marL="16002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4pPr>
            <a:lvl5pPr marL="20574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9pPr>
          </a:lstStyle>
          <a:p>
            <a:pPr fontAlgn="base">
              <a:lnSpc>
                <a:spcPct val="100000"/>
              </a:lnSpc>
              <a:spcBef>
                <a:spcPct val="0"/>
              </a:spcBef>
              <a:spcAft>
                <a:spcPct val="0"/>
              </a:spcAft>
              <a:buFontTx/>
              <a:buNone/>
            </a:pPr>
            <a:r>
              <a:rPr kumimoji="1" lang="en-US" altLang="zh-CN" sz="2100" dirty="0">
                <a:solidFill>
                  <a:prstClr val="black"/>
                </a:solidFill>
                <a:latin typeface="Times New Roman" panose="02020603050405020304" pitchFamily="18" charset="0"/>
                <a:cs typeface="Times New Roman" panose="02020603050405020304" pitchFamily="18" charset="0"/>
              </a:rPr>
              <a:t>Hybrid</a:t>
            </a:r>
            <a:r>
              <a:rPr kumimoji="1" lang="zh-CN" altLang="en-US" sz="2100" dirty="0">
                <a:solidFill>
                  <a:prstClr val="black"/>
                </a:solidFill>
                <a:latin typeface="Times New Roman" panose="02020603050405020304" pitchFamily="18" charset="0"/>
                <a:cs typeface="Times New Roman" panose="02020603050405020304" pitchFamily="18" charset="0"/>
              </a:rPr>
              <a:t> </a:t>
            </a:r>
            <a:r>
              <a:rPr kumimoji="1" lang="en-US" altLang="zh-CN" sz="2100" dirty="0">
                <a:solidFill>
                  <a:prstClr val="black"/>
                </a:solidFill>
                <a:latin typeface="Times New Roman" panose="02020603050405020304" pitchFamily="18" charset="0"/>
                <a:cs typeface="Times New Roman" panose="02020603050405020304" pitchFamily="18" charset="0"/>
              </a:rPr>
              <a:t>Counter</a:t>
            </a:r>
            <a:endParaRPr kumimoji="1" lang="zh-CN" altLang="en-US" sz="2100" dirty="0">
              <a:solidFill>
                <a:prstClr val="black"/>
              </a:solidFill>
              <a:latin typeface="Times New Roman" panose="02020603050405020304" pitchFamily="18" charset="0"/>
              <a:cs typeface="Times New Roman" panose="02020603050405020304" pitchFamily="18" charset="0"/>
            </a:endParaRPr>
          </a:p>
        </p:txBody>
      </p:sp>
      <p:sp>
        <p:nvSpPr>
          <p:cNvPr id="201" name="文本框 72"/>
          <p:cNvSpPr txBox="1">
            <a:spLocks noChangeArrowheads="1"/>
          </p:cNvSpPr>
          <p:nvPr/>
        </p:nvSpPr>
        <p:spPr bwMode="auto">
          <a:xfrm>
            <a:off x="4908143" y="2271697"/>
            <a:ext cx="182641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DengXian"/>
                <a:ea typeface="DengXian"/>
                <a:cs typeface="DengXian"/>
              </a:defRPr>
            </a:lvl1pPr>
            <a:lvl2pPr marL="742950" indent="-285750">
              <a:lnSpc>
                <a:spcPct val="90000"/>
              </a:lnSpc>
              <a:spcBef>
                <a:spcPts val="500"/>
              </a:spcBef>
              <a:buFont typeface="Arial" panose="020B0604020202020204" pitchFamily="34" charset="0"/>
              <a:buChar char="•"/>
              <a:defRPr sz="2400">
                <a:solidFill>
                  <a:schemeClr val="tx1"/>
                </a:solidFill>
                <a:latin typeface="DengXian"/>
                <a:ea typeface="DengXian"/>
                <a:cs typeface="DengXian"/>
              </a:defRPr>
            </a:lvl2pPr>
            <a:lvl3pPr marL="1143000" indent="-228600">
              <a:lnSpc>
                <a:spcPct val="90000"/>
              </a:lnSpc>
              <a:spcBef>
                <a:spcPts val="500"/>
              </a:spcBef>
              <a:buFont typeface="Arial" panose="020B0604020202020204" pitchFamily="34" charset="0"/>
              <a:buChar char="•"/>
              <a:defRPr sz="2000">
                <a:solidFill>
                  <a:schemeClr val="tx1"/>
                </a:solidFill>
                <a:latin typeface="DengXian"/>
                <a:ea typeface="DengXian"/>
                <a:cs typeface="DengXian"/>
              </a:defRPr>
            </a:lvl3pPr>
            <a:lvl4pPr marL="16002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4pPr>
            <a:lvl5pPr marL="20574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9pPr>
          </a:lstStyle>
          <a:p>
            <a:pPr fontAlgn="base">
              <a:lnSpc>
                <a:spcPct val="100000"/>
              </a:lnSpc>
              <a:spcBef>
                <a:spcPct val="0"/>
              </a:spcBef>
              <a:spcAft>
                <a:spcPct val="0"/>
              </a:spcAft>
              <a:buFontTx/>
              <a:buNone/>
            </a:pPr>
            <a:r>
              <a:rPr kumimoji="1" lang="en-US" altLang="zh-CN" sz="2100">
                <a:solidFill>
                  <a:prstClr val="black"/>
                </a:solidFill>
                <a:latin typeface="Times New Roman" panose="02020603050405020304" pitchFamily="18" charset="0"/>
                <a:cs typeface="Times New Roman" panose="02020603050405020304" pitchFamily="18" charset="0"/>
              </a:rPr>
              <a:t>Pure Counter</a:t>
            </a:r>
            <a:endParaRPr kumimoji="1" lang="zh-CN" altLang="en-US" sz="2100">
              <a:solidFill>
                <a:prstClr val="black"/>
              </a:solidFill>
              <a:latin typeface="Times New Roman" panose="02020603050405020304" pitchFamily="18" charset="0"/>
              <a:cs typeface="Times New Roman" panose="02020603050405020304" pitchFamily="18" charset="0"/>
            </a:endParaRPr>
          </a:p>
        </p:txBody>
      </p:sp>
      <p:sp>
        <p:nvSpPr>
          <p:cNvPr id="202" name="矩形 209"/>
          <p:cNvSpPr/>
          <p:nvPr/>
        </p:nvSpPr>
        <p:spPr>
          <a:xfrm>
            <a:off x="4587863" y="2382428"/>
            <a:ext cx="285750" cy="278606"/>
          </a:xfrm>
          <a:prstGeom prst="rect">
            <a:avLst/>
          </a:prstGeom>
          <a:solidFill>
            <a:srgbClr val="4472C4">
              <a:lumMod val="60000"/>
              <a:lumOff val="40000"/>
            </a:srgbClr>
          </a:solidFill>
          <a:ln w="28575" cap="flat" cmpd="sng" algn="ctr">
            <a:solidFill>
              <a:srgbClr val="0070C0"/>
            </a:solidFill>
            <a:prstDash val="solid"/>
            <a:miter lim="800000"/>
          </a:ln>
          <a:effectLst/>
        </p:spPr>
        <p:txBody>
          <a:bodyPr anchor="ctr"/>
          <a:lstStyle>
            <a:lvl1pPr>
              <a:defRPr>
                <a:solidFill>
                  <a:schemeClr val="tx1"/>
                </a:solidFill>
                <a:latin typeface="DengXian"/>
                <a:ea typeface="DengXian"/>
                <a:cs typeface="DengXian"/>
              </a:defRPr>
            </a:lvl1pPr>
            <a:lvl2pPr marL="742950" indent="-285750">
              <a:defRPr>
                <a:solidFill>
                  <a:schemeClr val="tx1"/>
                </a:solidFill>
                <a:latin typeface="DengXian"/>
                <a:ea typeface="DengXian"/>
                <a:cs typeface="DengXian"/>
              </a:defRPr>
            </a:lvl2pPr>
            <a:lvl3pPr marL="1143000" indent="-228600">
              <a:defRPr>
                <a:solidFill>
                  <a:schemeClr val="tx1"/>
                </a:solidFill>
                <a:latin typeface="DengXian"/>
                <a:ea typeface="DengXian"/>
                <a:cs typeface="DengXian"/>
              </a:defRPr>
            </a:lvl3pPr>
            <a:lvl4pPr marL="1600200" indent="-228600">
              <a:defRPr>
                <a:solidFill>
                  <a:schemeClr val="tx1"/>
                </a:solidFill>
                <a:latin typeface="DengXian"/>
                <a:ea typeface="DengXian"/>
                <a:cs typeface="DengXian"/>
              </a:defRPr>
            </a:lvl4pPr>
            <a:lvl5pPr marL="2057400" indent="-228600">
              <a:defRPr>
                <a:solidFill>
                  <a:schemeClr val="tx1"/>
                </a:solidFill>
                <a:latin typeface="DengXian"/>
                <a:ea typeface="DengXian"/>
                <a:cs typeface="DengXian"/>
              </a:defRPr>
            </a:lvl5pPr>
            <a:lvl6pPr marL="2514600" indent="-228600" eaLnBrk="0" fontAlgn="base" hangingPunct="0">
              <a:spcBef>
                <a:spcPct val="0"/>
              </a:spcBef>
              <a:spcAft>
                <a:spcPct val="0"/>
              </a:spcAft>
              <a:defRPr>
                <a:solidFill>
                  <a:schemeClr val="tx1"/>
                </a:solidFill>
                <a:latin typeface="DengXian"/>
                <a:ea typeface="DengXian"/>
                <a:cs typeface="DengXian"/>
              </a:defRPr>
            </a:lvl6pPr>
            <a:lvl7pPr marL="2971800" indent="-228600" eaLnBrk="0" fontAlgn="base" hangingPunct="0">
              <a:spcBef>
                <a:spcPct val="0"/>
              </a:spcBef>
              <a:spcAft>
                <a:spcPct val="0"/>
              </a:spcAft>
              <a:defRPr>
                <a:solidFill>
                  <a:schemeClr val="tx1"/>
                </a:solidFill>
                <a:latin typeface="DengXian"/>
                <a:ea typeface="DengXian"/>
                <a:cs typeface="DengXian"/>
              </a:defRPr>
            </a:lvl7pPr>
            <a:lvl8pPr marL="3429000" indent="-228600" eaLnBrk="0" fontAlgn="base" hangingPunct="0">
              <a:spcBef>
                <a:spcPct val="0"/>
              </a:spcBef>
              <a:spcAft>
                <a:spcPct val="0"/>
              </a:spcAft>
              <a:defRPr>
                <a:solidFill>
                  <a:schemeClr val="tx1"/>
                </a:solidFill>
                <a:latin typeface="DengXian"/>
                <a:ea typeface="DengXian"/>
                <a:cs typeface="DengXian"/>
              </a:defRPr>
            </a:lvl8pPr>
            <a:lvl9pPr marL="3886200" indent="-228600" eaLnBrk="0" fontAlgn="base" hangingPunct="0">
              <a:spcBef>
                <a:spcPct val="0"/>
              </a:spcBef>
              <a:spcAft>
                <a:spcPct val="0"/>
              </a:spcAft>
              <a:defRPr>
                <a:solidFill>
                  <a:schemeClr val="tx1"/>
                </a:solidFill>
                <a:latin typeface="DengXian"/>
                <a:ea typeface="DengXian"/>
                <a:cs typeface="DengXian"/>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100" b="0" i="0" u="none" strike="noStrike" kern="0" cap="none" spc="0" normalizeH="0" baseline="0" noProof="0">
              <a:ln>
                <a:noFill/>
              </a:ln>
              <a:solidFill>
                <a:srgbClr val="000000"/>
              </a:solidFill>
              <a:effectLst/>
              <a:uLnTx/>
              <a:uFillTx/>
              <a:latin typeface="Times New Roman" panose="02020603050405020304" pitchFamily="18" charset="0"/>
              <a:ea typeface="DengXian"/>
              <a:cs typeface="Times New Roman" panose="02020603050405020304" pitchFamily="18" charset="0"/>
            </a:endParaRPr>
          </a:p>
        </p:txBody>
      </p:sp>
      <p:graphicFrame>
        <p:nvGraphicFramePr>
          <p:cNvPr id="203" name="表格 22"/>
          <p:cNvGraphicFramePr>
            <a:graphicFrameLocks noGrp="1"/>
          </p:cNvGraphicFramePr>
          <p:nvPr>
            <p:extLst>
              <p:ext uri="{D42A27DB-BD31-4B8C-83A1-F6EECF244321}">
                <p14:modId xmlns:p14="http://schemas.microsoft.com/office/powerpoint/2010/main" val="3965176161"/>
              </p:ext>
            </p:extLst>
          </p:nvPr>
        </p:nvGraphicFramePr>
        <p:xfrm>
          <a:off x="8751530" y="2885264"/>
          <a:ext cx="283433" cy="281940"/>
        </p:xfrm>
        <a:graphic>
          <a:graphicData uri="http://schemas.openxmlformats.org/drawingml/2006/table">
            <a:tbl>
              <a:tblPr firstRow="1" bandRow="1">
                <a:tableStyleId>{5C22544A-7EE6-4342-B048-85BDC9FD1C3A}</a:tableStyleId>
              </a:tblPr>
              <a:tblGrid>
                <a:gridCol w="283433"/>
              </a:tblGrid>
              <a:tr h="274320">
                <a:tc>
                  <a:txBody>
                    <a:body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solidFill>
                  </a:tcPr>
                </a:tc>
              </a:tr>
            </a:tbl>
          </a:graphicData>
        </a:graphic>
      </p:graphicFrame>
      <p:graphicFrame>
        <p:nvGraphicFramePr>
          <p:cNvPr id="204" name="表格 23"/>
          <p:cNvGraphicFramePr>
            <a:graphicFrameLocks noGrp="1"/>
          </p:cNvGraphicFramePr>
          <p:nvPr>
            <p:extLst>
              <p:ext uri="{D42A27DB-BD31-4B8C-83A1-F6EECF244321}">
                <p14:modId xmlns:p14="http://schemas.microsoft.com/office/powerpoint/2010/main" val="3215645743"/>
              </p:ext>
            </p:extLst>
          </p:nvPr>
        </p:nvGraphicFramePr>
        <p:xfrm>
          <a:off x="9034231" y="2884780"/>
          <a:ext cx="787932" cy="281940"/>
        </p:xfrm>
        <a:graphic>
          <a:graphicData uri="http://schemas.openxmlformats.org/drawingml/2006/table">
            <a:tbl>
              <a:tblPr firstRow="1" bandRow="1">
                <a:tableStyleId>{5C22544A-7EE6-4342-B048-85BDC9FD1C3A}</a:tableStyleId>
              </a:tblPr>
              <a:tblGrid>
                <a:gridCol w="787932"/>
              </a:tblGrid>
              <a:tr h="274320">
                <a:tc>
                  <a:txBody>
                    <a:body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solidFill>
                  </a:tcPr>
                </a:tc>
              </a:tr>
            </a:tbl>
          </a:graphicData>
        </a:graphic>
      </p:graphicFrame>
      <p:graphicFrame>
        <p:nvGraphicFramePr>
          <p:cNvPr id="205" name="表格 24"/>
          <p:cNvGraphicFramePr>
            <a:graphicFrameLocks noGrp="1"/>
          </p:cNvGraphicFramePr>
          <p:nvPr>
            <p:extLst>
              <p:ext uri="{D42A27DB-BD31-4B8C-83A1-F6EECF244321}">
                <p14:modId xmlns:p14="http://schemas.microsoft.com/office/powerpoint/2010/main" val="4254972091"/>
              </p:ext>
            </p:extLst>
          </p:nvPr>
        </p:nvGraphicFramePr>
        <p:xfrm>
          <a:off x="9821308" y="2885264"/>
          <a:ext cx="283433" cy="281940"/>
        </p:xfrm>
        <a:graphic>
          <a:graphicData uri="http://schemas.openxmlformats.org/drawingml/2006/table">
            <a:tbl>
              <a:tblPr firstRow="1" bandRow="1">
                <a:tableStyleId>{5C22544A-7EE6-4342-B048-85BDC9FD1C3A}</a:tableStyleId>
              </a:tblPr>
              <a:tblGrid>
                <a:gridCol w="283433"/>
              </a:tblGrid>
              <a:tr h="274320">
                <a:tc>
                  <a:txBody>
                    <a:body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solidFill>
                  </a:tcPr>
                </a:tc>
              </a:tr>
            </a:tbl>
          </a:graphicData>
        </a:graphic>
      </p:graphicFrame>
      <p:graphicFrame>
        <p:nvGraphicFramePr>
          <p:cNvPr id="206" name="表格 25"/>
          <p:cNvGraphicFramePr>
            <a:graphicFrameLocks noGrp="1"/>
          </p:cNvGraphicFramePr>
          <p:nvPr>
            <p:extLst>
              <p:ext uri="{D42A27DB-BD31-4B8C-83A1-F6EECF244321}">
                <p14:modId xmlns:p14="http://schemas.microsoft.com/office/powerpoint/2010/main" val="2890944119"/>
              </p:ext>
            </p:extLst>
          </p:nvPr>
        </p:nvGraphicFramePr>
        <p:xfrm>
          <a:off x="7915126" y="3640126"/>
          <a:ext cx="1080242" cy="281940"/>
        </p:xfrm>
        <a:graphic>
          <a:graphicData uri="http://schemas.openxmlformats.org/drawingml/2006/table">
            <a:tbl>
              <a:tblPr firstRow="1" bandRow="1">
                <a:tableStyleId>{5C22544A-7EE6-4342-B048-85BDC9FD1C3A}</a:tableStyleId>
              </a:tblPr>
              <a:tblGrid>
                <a:gridCol w="1080242"/>
              </a:tblGrid>
              <a:tr h="278183">
                <a:tc>
                  <a:txBody>
                    <a:body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solidFill>
                  </a:tcPr>
                </a:tc>
              </a:tr>
            </a:tbl>
          </a:graphicData>
        </a:graphic>
      </p:graphicFrame>
      <p:graphicFrame>
        <p:nvGraphicFramePr>
          <p:cNvPr id="207" name="表格 26"/>
          <p:cNvGraphicFramePr>
            <a:graphicFrameLocks noGrp="1"/>
          </p:cNvGraphicFramePr>
          <p:nvPr>
            <p:extLst>
              <p:ext uri="{D42A27DB-BD31-4B8C-83A1-F6EECF244321}">
                <p14:modId xmlns:p14="http://schemas.microsoft.com/office/powerpoint/2010/main" val="2636174096"/>
              </p:ext>
            </p:extLst>
          </p:nvPr>
        </p:nvGraphicFramePr>
        <p:xfrm>
          <a:off x="9863156" y="3635387"/>
          <a:ext cx="1164175" cy="281940"/>
        </p:xfrm>
        <a:graphic>
          <a:graphicData uri="http://schemas.openxmlformats.org/drawingml/2006/table">
            <a:tbl>
              <a:tblPr firstRow="1" bandRow="1">
                <a:tableStyleId>{5C22544A-7EE6-4342-B048-85BDC9FD1C3A}</a:tableStyleId>
              </a:tblPr>
              <a:tblGrid>
                <a:gridCol w="1164175"/>
              </a:tblGrid>
              <a:tr h="279057">
                <a:tc>
                  <a:txBody>
                    <a:bodyPr/>
                    <a:lstStyle/>
                    <a:p>
                      <a:endParaRPr lang="zh-CN" altLang="en-US" sz="1400" dirty="0">
                        <a:ln>
                          <a:solidFill>
                            <a:srgbClr val="0070C0"/>
                          </a:solidFill>
                        </a:ln>
                        <a:solidFill>
                          <a:schemeClr val="accent1">
                            <a:lumMod val="75000"/>
                          </a:schemeClr>
                        </a:solidFill>
                      </a:endParaRPr>
                    </a:p>
                  </a:txBody>
                  <a:tcPr marL="68580" marR="68580" marT="34290" marB="34290">
                    <a:lnL w="28575" cap="flat" cmpd="sng" algn="ctr">
                      <a:solidFill>
                        <a:srgbClr val="0070C0"/>
                      </a:solid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solidFill>
                      <a:schemeClr val="bg1"/>
                    </a:solidFill>
                  </a:tcPr>
                </a:tc>
              </a:tr>
            </a:tbl>
          </a:graphicData>
        </a:graphic>
      </p:graphicFrame>
      <p:sp>
        <p:nvSpPr>
          <p:cNvPr id="208" name="文本框 2"/>
          <p:cNvSpPr txBox="1">
            <a:spLocks noChangeArrowheads="1"/>
          </p:cNvSpPr>
          <p:nvPr/>
        </p:nvSpPr>
        <p:spPr bwMode="auto">
          <a:xfrm>
            <a:off x="7850383" y="2793721"/>
            <a:ext cx="90368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DengXian"/>
                <a:ea typeface="DengXian"/>
                <a:cs typeface="DengXian"/>
              </a:defRPr>
            </a:lvl1pPr>
            <a:lvl2pPr marL="742950" indent="-285750">
              <a:lnSpc>
                <a:spcPct val="90000"/>
              </a:lnSpc>
              <a:spcBef>
                <a:spcPts val="500"/>
              </a:spcBef>
              <a:buFont typeface="Arial" panose="020B0604020202020204" pitchFamily="34" charset="0"/>
              <a:buChar char="•"/>
              <a:defRPr sz="2400">
                <a:solidFill>
                  <a:schemeClr val="tx1"/>
                </a:solidFill>
                <a:latin typeface="DengXian"/>
                <a:ea typeface="DengXian"/>
                <a:cs typeface="DengXian"/>
              </a:defRPr>
            </a:lvl2pPr>
            <a:lvl3pPr marL="1143000" indent="-228600">
              <a:lnSpc>
                <a:spcPct val="90000"/>
              </a:lnSpc>
              <a:spcBef>
                <a:spcPts val="500"/>
              </a:spcBef>
              <a:buFont typeface="Arial" panose="020B0604020202020204" pitchFamily="34" charset="0"/>
              <a:buChar char="•"/>
              <a:defRPr sz="2000">
                <a:solidFill>
                  <a:schemeClr val="tx1"/>
                </a:solidFill>
                <a:latin typeface="DengXian"/>
                <a:ea typeface="DengXian"/>
                <a:cs typeface="DengXian"/>
              </a:defRPr>
            </a:lvl3pPr>
            <a:lvl4pPr marL="16002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4pPr>
            <a:lvl5pPr marL="20574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9pPr>
          </a:lstStyle>
          <a:p>
            <a:pPr eaLnBrk="1" hangingPunct="1">
              <a:lnSpc>
                <a:spcPct val="100000"/>
              </a:lnSpc>
              <a:spcBef>
                <a:spcPct val="0"/>
              </a:spcBef>
              <a:buFontTx/>
              <a:buNone/>
            </a:pPr>
            <a:r>
              <a:rPr lang="en-US" altLang="zh-CN" sz="2100" dirty="0">
                <a:latin typeface="Times New Roman" panose="02020603050405020304" pitchFamily="18" charset="0"/>
                <a:cs typeface="Times New Roman" panose="02020603050405020304" pitchFamily="18" charset="0"/>
              </a:rPr>
              <a:t>parent</a:t>
            </a:r>
            <a:endParaRPr lang="zh-CN" altLang="en-US" sz="2100" dirty="0">
              <a:latin typeface="Times New Roman" panose="02020603050405020304" pitchFamily="18" charset="0"/>
              <a:cs typeface="Times New Roman" panose="02020603050405020304" pitchFamily="18" charset="0"/>
            </a:endParaRPr>
          </a:p>
        </p:txBody>
      </p:sp>
      <p:sp>
        <p:nvSpPr>
          <p:cNvPr id="209" name="文本框 28"/>
          <p:cNvSpPr txBox="1">
            <a:spLocks noChangeArrowheads="1"/>
          </p:cNvSpPr>
          <p:nvPr/>
        </p:nvSpPr>
        <p:spPr bwMode="auto">
          <a:xfrm>
            <a:off x="7881494" y="3945028"/>
            <a:ext cx="153693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DengXian"/>
                <a:ea typeface="DengXian"/>
                <a:cs typeface="DengXian"/>
              </a:defRPr>
            </a:lvl1pPr>
            <a:lvl2pPr marL="742950" indent="-285750">
              <a:lnSpc>
                <a:spcPct val="90000"/>
              </a:lnSpc>
              <a:spcBef>
                <a:spcPts val="500"/>
              </a:spcBef>
              <a:buFont typeface="Arial" panose="020B0604020202020204" pitchFamily="34" charset="0"/>
              <a:buChar char="•"/>
              <a:defRPr sz="2400">
                <a:solidFill>
                  <a:schemeClr val="tx1"/>
                </a:solidFill>
                <a:latin typeface="DengXian"/>
                <a:ea typeface="DengXian"/>
                <a:cs typeface="DengXian"/>
              </a:defRPr>
            </a:lvl2pPr>
            <a:lvl3pPr marL="1143000" indent="-228600">
              <a:lnSpc>
                <a:spcPct val="90000"/>
              </a:lnSpc>
              <a:spcBef>
                <a:spcPts val="500"/>
              </a:spcBef>
              <a:buFont typeface="Arial" panose="020B0604020202020204" pitchFamily="34" charset="0"/>
              <a:buChar char="•"/>
              <a:defRPr sz="2000">
                <a:solidFill>
                  <a:schemeClr val="tx1"/>
                </a:solidFill>
                <a:latin typeface="DengXian"/>
                <a:ea typeface="DengXian"/>
                <a:cs typeface="DengXian"/>
              </a:defRPr>
            </a:lvl3pPr>
            <a:lvl4pPr marL="16002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4pPr>
            <a:lvl5pPr marL="20574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9pPr>
          </a:lstStyle>
          <a:p>
            <a:pPr eaLnBrk="1" hangingPunct="1">
              <a:lnSpc>
                <a:spcPct val="100000"/>
              </a:lnSpc>
              <a:spcBef>
                <a:spcPct val="0"/>
              </a:spcBef>
              <a:buFontTx/>
              <a:buNone/>
            </a:pPr>
            <a:r>
              <a:rPr lang="en-US" altLang="zh-CN" sz="2100" dirty="0">
                <a:latin typeface="Times New Roman" panose="02020603050405020304" pitchFamily="18" charset="0"/>
                <a:cs typeface="Times New Roman" panose="02020603050405020304" pitchFamily="18" charset="0"/>
              </a:rPr>
              <a:t>left child</a:t>
            </a:r>
            <a:endParaRPr lang="zh-CN" altLang="en-US" sz="2100" dirty="0">
              <a:latin typeface="Times New Roman" panose="02020603050405020304" pitchFamily="18" charset="0"/>
              <a:cs typeface="Times New Roman" panose="02020603050405020304" pitchFamily="18" charset="0"/>
            </a:endParaRPr>
          </a:p>
        </p:txBody>
      </p:sp>
      <p:sp>
        <p:nvSpPr>
          <p:cNvPr id="210" name="文本框 29"/>
          <p:cNvSpPr txBox="1">
            <a:spLocks noChangeArrowheads="1"/>
          </p:cNvSpPr>
          <p:nvPr/>
        </p:nvSpPr>
        <p:spPr bwMode="auto">
          <a:xfrm>
            <a:off x="9822163" y="3917327"/>
            <a:ext cx="14585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DengXian"/>
                <a:ea typeface="DengXian"/>
                <a:cs typeface="DengXian"/>
              </a:defRPr>
            </a:lvl1pPr>
            <a:lvl2pPr marL="742950" indent="-285750">
              <a:lnSpc>
                <a:spcPct val="90000"/>
              </a:lnSpc>
              <a:spcBef>
                <a:spcPts val="500"/>
              </a:spcBef>
              <a:buFont typeface="Arial" panose="020B0604020202020204" pitchFamily="34" charset="0"/>
              <a:buChar char="•"/>
              <a:defRPr sz="2400">
                <a:solidFill>
                  <a:schemeClr val="tx1"/>
                </a:solidFill>
                <a:latin typeface="DengXian"/>
                <a:ea typeface="DengXian"/>
                <a:cs typeface="DengXian"/>
              </a:defRPr>
            </a:lvl2pPr>
            <a:lvl3pPr marL="1143000" indent="-228600">
              <a:lnSpc>
                <a:spcPct val="90000"/>
              </a:lnSpc>
              <a:spcBef>
                <a:spcPts val="500"/>
              </a:spcBef>
              <a:buFont typeface="Arial" panose="020B0604020202020204" pitchFamily="34" charset="0"/>
              <a:buChar char="•"/>
              <a:defRPr sz="2000">
                <a:solidFill>
                  <a:schemeClr val="tx1"/>
                </a:solidFill>
                <a:latin typeface="DengXian"/>
                <a:ea typeface="DengXian"/>
                <a:cs typeface="DengXian"/>
              </a:defRPr>
            </a:lvl3pPr>
            <a:lvl4pPr marL="16002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4pPr>
            <a:lvl5pPr marL="20574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9pPr>
          </a:lstStyle>
          <a:p>
            <a:pPr eaLnBrk="1" hangingPunct="1">
              <a:lnSpc>
                <a:spcPct val="100000"/>
              </a:lnSpc>
              <a:spcBef>
                <a:spcPct val="0"/>
              </a:spcBef>
              <a:buFontTx/>
              <a:buNone/>
            </a:pPr>
            <a:r>
              <a:rPr lang="en-US" altLang="zh-CN" sz="2100" dirty="0">
                <a:latin typeface="Times New Roman" panose="02020603050405020304" pitchFamily="18" charset="0"/>
                <a:cs typeface="Times New Roman" panose="02020603050405020304" pitchFamily="18" charset="0"/>
              </a:rPr>
              <a:t>right child</a:t>
            </a:r>
            <a:endParaRPr lang="zh-CN" altLang="en-US" sz="2100" dirty="0">
              <a:latin typeface="Times New Roman" panose="02020603050405020304" pitchFamily="18" charset="0"/>
              <a:cs typeface="Times New Roman" panose="02020603050405020304" pitchFamily="18" charset="0"/>
            </a:endParaRPr>
          </a:p>
        </p:txBody>
      </p:sp>
      <p:cxnSp>
        <p:nvCxnSpPr>
          <p:cNvPr id="211" name="直接箭头连接符 4"/>
          <p:cNvCxnSpPr/>
          <p:nvPr/>
        </p:nvCxnSpPr>
        <p:spPr>
          <a:xfrm flipV="1">
            <a:off x="8351634" y="3159242"/>
            <a:ext cx="541735" cy="484584"/>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212" name="直接箭头连接符 34"/>
          <p:cNvCxnSpPr/>
          <p:nvPr/>
        </p:nvCxnSpPr>
        <p:spPr>
          <a:xfrm flipH="1" flipV="1">
            <a:off x="9962548" y="3159242"/>
            <a:ext cx="581025" cy="48101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3" name="曲线连接符 10"/>
          <p:cNvCxnSpPr/>
          <p:nvPr/>
        </p:nvCxnSpPr>
        <p:spPr>
          <a:xfrm rot="16200000" flipV="1">
            <a:off x="8268291" y="2260320"/>
            <a:ext cx="631031" cy="619125"/>
          </a:xfrm>
          <a:prstGeom prst="curved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214" name="文本框 41"/>
          <p:cNvSpPr txBox="1">
            <a:spLocks noChangeArrowheads="1"/>
          </p:cNvSpPr>
          <p:nvPr/>
        </p:nvSpPr>
        <p:spPr bwMode="auto">
          <a:xfrm>
            <a:off x="7630114" y="1906706"/>
            <a:ext cx="118229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DengXian"/>
                <a:ea typeface="DengXian"/>
                <a:cs typeface="DengXian"/>
              </a:defRPr>
            </a:lvl1pPr>
            <a:lvl2pPr marL="742950" indent="-285750">
              <a:lnSpc>
                <a:spcPct val="90000"/>
              </a:lnSpc>
              <a:spcBef>
                <a:spcPts val="500"/>
              </a:spcBef>
              <a:buFont typeface="Arial" panose="020B0604020202020204" pitchFamily="34" charset="0"/>
              <a:buChar char="•"/>
              <a:defRPr sz="2400">
                <a:solidFill>
                  <a:schemeClr val="tx1"/>
                </a:solidFill>
                <a:latin typeface="DengXian"/>
                <a:ea typeface="DengXian"/>
                <a:cs typeface="DengXian"/>
              </a:defRPr>
            </a:lvl2pPr>
            <a:lvl3pPr marL="1143000" indent="-228600">
              <a:lnSpc>
                <a:spcPct val="90000"/>
              </a:lnSpc>
              <a:spcBef>
                <a:spcPts val="500"/>
              </a:spcBef>
              <a:buFont typeface="Arial" panose="020B0604020202020204" pitchFamily="34" charset="0"/>
              <a:buChar char="•"/>
              <a:defRPr sz="2000">
                <a:solidFill>
                  <a:schemeClr val="tx1"/>
                </a:solidFill>
                <a:latin typeface="DengXian"/>
                <a:ea typeface="DengXian"/>
                <a:cs typeface="DengXian"/>
              </a:defRPr>
            </a:lvl3pPr>
            <a:lvl4pPr marL="16002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4pPr>
            <a:lvl5pPr marL="20574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9pPr>
          </a:lstStyle>
          <a:p>
            <a:pPr eaLnBrk="1" hangingPunct="1">
              <a:lnSpc>
                <a:spcPct val="100000"/>
              </a:lnSpc>
              <a:spcBef>
                <a:spcPct val="0"/>
              </a:spcBef>
              <a:buFontTx/>
              <a:buNone/>
            </a:pPr>
            <a:r>
              <a:rPr lang="en-US" altLang="zh-CN" sz="2100">
                <a:latin typeface="Times New Roman" panose="02020603050405020304" pitchFamily="18" charset="0"/>
                <a:cs typeface="Times New Roman" panose="02020603050405020304" pitchFamily="18" charset="0"/>
              </a:rPr>
              <a:t>left flag</a:t>
            </a:r>
            <a:endParaRPr lang="zh-CN" altLang="en-US" sz="2100">
              <a:latin typeface="Times New Roman" panose="02020603050405020304" pitchFamily="18" charset="0"/>
              <a:cs typeface="Times New Roman" panose="02020603050405020304" pitchFamily="18" charset="0"/>
            </a:endParaRPr>
          </a:p>
        </p:txBody>
      </p:sp>
      <p:sp>
        <p:nvSpPr>
          <p:cNvPr id="215" name="文本框 44"/>
          <p:cNvSpPr txBox="1">
            <a:spLocks noChangeArrowheads="1"/>
          </p:cNvSpPr>
          <p:nvPr/>
        </p:nvSpPr>
        <p:spPr bwMode="auto">
          <a:xfrm>
            <a:off x="10322119" y="1888846"/>
            <a:ext cx="12596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DengXian"/>
                <a:ea typeface="DengXian"/>
                <a:cs typeface="DengXian"/>
              </a:defRPr>
            </a:lvl1pPr>
            <a:lvl2pPr marL="742950" indent="-285750">
              <a:lnSpc>
                <a:spcPct val="90000"/>
              </a:lnSpc>
              <a:spcBef>
                <a:spcPts val="500"/>
              </a:spcBef>
              <a:buFont typeface="Arial" panose="020B0604020202020204" pitchFamily="34" charset="0"/>
              <a:buChar char="•"/>
              <a:defRPr sz="2400">
                <a:solidFill>
                  <a:schemeClr val="tx1"/>
                </a:solidFill>
                <a:latin typeface="DengXian"/>
                <a:ea typeface="DengXian"/>
                <a:cs typeface="DengXian"/>
              </a:defRPr>
            </a:lvl2pPr>
            <a:lvl3pPr marL="1143000" indent="-228600">
              <a:lnSpc>
                <a:spcPct val="90000"/>
              </a:lnSpc>
              <a:spcBef>
                <a:spcPts val="500"/>
              </a:spcBef>
              <a:buFont typeface="Arial" panose="020B0604020202020204" pitchFamily="34" charset="0"/>
              <a:buChar char="•"/>
              <a:defRPr sz="2000">
                <a:solidFill>
                  <a:schemeClr val="tx1"/>
                </a:solidFill>
                <a:latin typeface="DengXian"/>
                <a:ea typeface="DengXian"/>
                <a:cs typeface="DengXian"/>
              </a:defRPr>
            </a:lvl3pPr>
            <a:lvl4pPr marL="16002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4pPr>
            <a:lvl5pPr marL="20574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9pPr>
          </a:lstStyle>
          <a:p>
            <a:pPr eaLnBrk="1" hangingPunct="1">
              <a:lnSpc>
                <a:spcPct val="100000"/>
              </a:lnSpc>
              <a:spcBef>
                <a:spcPct val="0"/>
              </a:spcBef>
              <a:buFontTx/>
              <a:buNone/>
            </a:pPr>
            <a:r>
              <a:rPr lang="en-US" altLang="zh-CN" sz="2100">
                <a:latin typeface="Times New Roman" panose="02020603050405020304" pitchFamily="18" charset="0"/>
                <a:cs typeface="Times New Roman" panose="02020603050405020304" pitchFamily="18" charset="0"/>
              </a:rPr>
              <a:t>right flag</a:t>
            </a:r>
            <a:endParaRPr lang="zh-CN" altLang="en-US" sz="2100">
              <a:latin typeface="Times New Roman" panose="02020603050405020304" pitchFamily="18" charset="0"/>
              <a:cs typeface="Times New Roman" panose="02020603050405020304" pitchFamily="18" charset="0"/>
            </a:endParaRPr>
          </a:p>
        </p:txBody>
      </p:sp>
      <p:cxnSp>
        <p:nvCxnSpPr>
          <p:cNvPr id="216" name="直接箭头连接符 15"/>
          <p:cNvCxnSpPr/>
          <p:nvPr/>
        </p:nvCxnSpPr>
        <p:spPr>
          <a:xfrm flipV="1">
            <a:off x="9394620" y="2499635"/>
            <a:ext cx="0" cy="3857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7" name="文本框 48"/>
          <p:cNvSpPr txBox="1">
            <a:spLocks noChangeArrowheads="1"/>
          </p:cNvSpPr>
          <p:nvPr/>
        </p:nvSpPr>
        <p:spPr bwMode="auto">
          <a:xfrm>
            <a:off x="8598092" y="2162690"/>
            <a:ext cx="18335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DengXian"/>
                <a:ea typeface="DengXian"/>
                <a:cs typeface="DengXian"/>
              </a:defRPr>
            </a:lvl1pPr>
            <a:lvl2pPr marL="742950" indent="-285750">
              <a:lnSpc>
                <a:spcPct val="90000"/>
              </a:lnSpc>
              <a:spcBef>
                <a:spcPts val="500"/>
              </a:spcBef>
              <a:buFont typeface="Arial" panose="020B0604020202020204" pitchFamily="34" charset="0"/>
              <a:buChar char="•"/>
              <a:defRPr sz="2400">
                <a:solidFill>
                  <a:schemeClr val="tx1"/>
                </a:solidFill>
                <a:latin typeface="DengXian"/>
                <a:ea typeface="DengXian"/>
                <a:cs typeface="DengXian"/>
              </a:defRPr>
            </a:lvl2pPr>
            <a:lvl3pPr marL="1143000" indent="-228600">
              <a:lnSpc>
                <a:spcPct val="90000"/>
              </a:lnSpc>
              <a:spcBef>
                <a:spcPts val="500"/>
              </a:spcBef>
              <a:buFont typeface="Arial" panose="020B0604020202020204" pitchFamily="34" charset="0"/>
              <a:buChar char="•"/>
              <a:defRPr sz="2000">
                <a:solidFill>
                  <a:schemeClr val="tx1"/>
                </a:solidFill>
                <a:latin typeface="DengXian"/>
                <a:ea typeface="DengXian"/>
                <a:cs typeface="DengXian"/>
              </a:defRPr>
            </a:lvl3pPr>
            <a:lvl4pPr marL="16002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4pPr>
            <a:lvl5pPr marL="2057400" indent="-228600">
              <a:lnSpc>
                <a:spcPct val="90000"/>
              </a:lnSpc>
              <a:spcBef>
                <a:spcPts val="500"/>
              </a:spcBef>
              <a:buFont typeface="Arial" panose="020B0604020202020204" pitchFamily="34" charset="0"/>
              <a:buChar char="•"/>
              <a:defRPr>
                <a:solidFill>
                  <a:schemeClr val="tx1"/>
                </a:solidFill>
                <a:latin typeface="DengXian"/>
                <a:ea typeface="DengXian"/>
                <a:cs typeface="DengXian"/>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DengXian"/>
                <a:ea typeface="DengXian"/>
                <a:cs typeface="DengXian"/>
              </a:defRPr>
            </a:lvl9pPr>
          </a:lstStyle>
          <a:p>
            <a:pPr eaLnBrk="1" hangingPunct="1">
              <a:lnSpc>
                <a:spcPct val="100000"/>
              </a:lnSpc>
              <a:spcBef>
                <a:spcPct val="0"/>
              </a:spcBef>
              <a:buFontTx/>
              <a:buNone/>
            </a:pPr>
            <a:r>
              <a:rPr lang="en-US" altLang="zh-CN" sz="2100">
                <a:latin typeface="Times New Roman" panose="02020603050405020304" pitchFamily="18" charset="0"/>
                <a:cs typeface="Times New Roman" panose="02020603050405020304" pitchFamily="18" charset="0"/>
              </a:rPr>
              <a:t>counting part</a:t>
            </a:r>
            <a:endParaRPr lang="zh-CN" altLang="en-US" sz="2100">
              <a:latin typeface="Times New Roman" panose="02020603050405020304" pitchFamily="18" charset="0"/>
              <a:cs typeface="Times New Roman" panose="02020603050405020304" pitchFamily="18" charset="0"/>
            </a:endParaRPr>
          </a:p>
        </p:txBody>
      </p:sp>
      <p:cxnSp>
        <p:nvCxnSpPr>
          <p:cNvPr id="218" name="曲线连接符 81"/>
          <p:cNvCxnSpPr/>
          <p:nvPr/>
        </p:nvCxnSpPr>
        <p:spPr>
          <a:xfrm rot="5400000" flipH="1" flipV="1">
            <a:off x="10005412" y="2210314"/>
            <a:ext cx="632222" cy="717947"/>
          </a:xfrm>
          <a:prstGeom prst="curved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219" name="Straight Connector 4"/>
          <p:cNvCxnSpPr/>
          <p:nvPr/>
        </p:nvCxnSpPr>
        <p:spPr>
          <a:xfrm>
            <a:off x="8168276" y="3645019"/>
            <a:ext cx="0" cy="269081"/>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7"/>
          <p:cNvCxnSpPr/>
          <p:nvPr/>
        </p:nvCxnSpPr>
        <p:spPr>
          <a:xfrm>
            <a:off x="8733823" y="3650972"/>
            <a:ext cx="0" cy="269081"/>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8"/>
          <p:cNvCxnSpPr/>
          <p:nvPr/>
        </p:nvCxnSpPr>
        <p:spPr>
          <a:xfrm>
            <a:off x="10756695" y="3645019"/>
            <a:ext cx="0" cy="269081"/>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9"/>
          <p:cNvCxnSpPr/>
          <p:nvPr/>
        </p:nvCxnSpPr>
        <p:spPr>
          <a:xfrm>
            <a:off x="10111376" y="3635494"/>
            <a:ext cx="0" cy="269081"/>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sp>
        <p:nvSpPr>
          <p:cNvPr id="3" name="右箭头 2"/>
          <p:cNvSpPr/>
          <p:nvPr/>
        </p:nvSpPr>
        <p:spPr>
          <a:xfrm>
            <a:off x="6781713" y="2978280"/>
            <a:ext cx="737419" cy="180962"/>
          </a:xfrm>
          <a:prstGeom prst="right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724236033"/>
      </p:ext>
    </p:extLst>
  </p:cSld>
  <p:clrMapOvr>
    <a:masterClrMapping/>
  </p:clrMapOvr>
  <mc:AlternateContent xmlns:mc="http://schemas.openxmlformats.org/markup-compatibility/2006">
    <mc:Choice xmlns:p14="http://schemas.microsoft.com/office/powerpoint/2010/main" Requires="p14">
      <p:transition spd="slow" p14:dur="2000" advTm="170193"/>
    </mc:Choice>
    <mc:Fallback>
      <p:transition spd="slow" advTm="170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0"/>
                                        </p:tgtEl>
                                        <p:attrNameLst>
                                          <p:attrName>style.visibility</p:attrName>
                                        </p:attrNameLst>
                                      </p:cBhvr>
                                      <p:to>
                                        <p:strVal val="visible"/>
                                      </p:to>
                                    </p:set>
                                    <p:animEffect transition="in" filter="blinds(horizontal)">
                                      <p:cBhvr>
                                        <p:cTn id="15" dur="500"/>
                                        <p:tgtEl>
                                          <p:spTgt spid="160"/>
                                        </p:tgtEl>
                                      </p:cBhvr>
                                    </p:animEffect>
                                  </p:childTnLst>
                                </p:cTn>
                              </p:par>
                              <p:par>
                                <p:cTn id="16" presetID="3" presetClass="entr" presetSubtype="10" fill="hold" nodeType="withEffect">
                                  <p:stCondLst>
                                    <p:cond delay="0"/>
                                  </p:stCondLst>
                                  <p:childTnLst>
                                    <p:set>
                                      <p:cBhvr>
                                        <p:cTn id="17" dur="1" fill="hold">
                                          <p:stCondLst>
                                            <p:cond delay="0"/>
                                          </p:stCondLst>
                                        </p:cTn>
                                        <p:tgtEl>
                                          <p:spTgt spid="161"/>
                                        </p:tgtEl>
                                        <p:attrNameLst>
                                          <p:attrName>style.visibility</p:attrName>
                                        </p:attrNameLst>
                                      </p:cBhvr>
                                      <p:to>
                                        <p:strVal val="visible"/>
                                      </p:to>
                                    </p:set>
                                    <p:animEffect transition="in" filter="blinds(horizontal)">
                                      <p:cBhvr>
                                        <p:cTn id="18" dur="500"/>
                                        <p:tgtEl>
                                          <p:spTgt spid="161"/>
                                        </p:tgtEl>
                                      </p:cBhvr>
                                    </p:animEffect>
                                  </p:childTnLst>
                                </p:cTn>
                              </p:par>
                              <p:par>
                                <p:cTn id="19" presetID="3" presetClass="entr" presetSubtype="10" fill="hold" nodeType="with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blinds(horizontal)">
                                      <p:cBhvr>
                                        <p:cTn id="21" dur="500"/>
                                        <p:tgtEl>
                                          <p:spTgt spid="16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2000" fill="hold"/>
                                        <p:tgtEl>
                                          <p:spTgt spid="196"/>
                                        </p:tgtEl>
                                        <p:attrNameLst>
                                          <p:attrName>fillcolor</p:attrName>
                                        </p:attrNameLst>
                                      </p:cBhvr>
                                      <p:to>
                                        <a:srgbClr val="01B14F"/>
                                      </p:to>
                                    </p:animClr>
                                    <p:set>
                                      <p:cBhvr>
                                        <p:cTn id="26" dur="2000" fill="hold"/>
                                        <p:tgtEl>
                                          <p:spTgt spid="196"/>
                                        </p:tgtEl>
                                        <p:attrNameLst>
                                          <p:attrName>fill.type</p:attrName>
                                        </p:attrNameLst>
                                      </p:cBhvr>
                                      <p:to>
                                        <p:strVal val="solid"/>
                                      </p:to>
                                    </p:set>
                                    <p:set>
                                      <p:cBhvr>
                                        <p:cTn id="27" dur="2000" fill="hold"/>
                                        <p:tgtEl>
                                          <p:spTgt spid="196"/>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2000" fill="hold"/>
                                        <p:tgtEl>
                                          <p:spTgt spid="190"/>
                                        </p:tgtEl>
                                        <p:attrNameLst>
                                          <p:attrName>fillcolor</p:attrName>
                                        </p:attrNameLst>
                                      </p:cBhvr>
                                      <p:to>
                                        <a:srgbClr val="01B14F"/>
                                      </p:to>
                                    </p:animClr>
                                    <p:set>
                                      <p:cBhvr>
                                        <p:cTn id="30" dur="2000" fill="hold"/>
                                        <p:tgtEl>
                                          <p:spTgt spid="190"/>
                                        </p:tgtEl>
                                        <p:attrNameLst>
                                          <p:attrName>fill.type</p:attrName>
                                        </p:attrNameLst>
                                      </p:cBhvr>
                                      <p:to>
                                        <p:strVal val="solid"/>
                                      </p:to>
                                    </p:set>
                                    <p:set>
                                      <p:cBhvr>
                                        <p:cTn id="31" dur="2000" fill="hold"/>
                                        <p:tgtEl>
                                          <p:spTgt spid="190"/>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2000" fill="hold"/>
                                        <p:tgtEl>
                                          <p:spTgt spid="186"/>
                                        </p:tgtEl>
                                        <p:attrNameLst>
                                          <p:attrName>fillcolor</p:attrName>
                                        </p:attrNameLst>
                                      </p:cBhvr>
                                      <p:to>
                                        <a:srgbClr val="01B14F"/>
                                      </p:to>
                                    </p:animClr>
                                    <p:set>
                                      <p:cBhvr>
                                        <p:cTn id="34" dur="2000" fill="hold"/>
                                        <p:tgtEl>
                                          <p:spTgt spid="186"/>
                                        </p:tgtEl>
                                        <p:attrNameLst>
                                          <p:attrName>fill.type</p:attrName>
                                        </p:attrNameLst>
                                      </p:cBhvr>
                                      <p:to>
                                        <p:strVal val="solid"/>
                                      </p:to>
                                    </p:set>
                                    <p:set>
                                      <p:cBhvr>
                                        <p:cTn id="35" dur="2000" fill="hold"/>
                                        <p:tgtEl>
                                          <p:spTgt spid="186"/>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blinds(horizontal)">
                                      <p:cBhvr>
                                        <p:cTn id="40" dur="500"/>
                                        <p:tgtEl>
                                          <p:spTgt spid="167"/>
                                        </p:tgtEl>
                                      </p:cBhvr>
                                    </p:animEffect>
                                  </p:childTnLst>
                                </p:cTn>
                              </p:par>
                              <p:par>
                                <p:cTn id="41" presetID="3" presetClass="entr" presetSubtype="10" fill="hold" nodeType="withEffect">
                                  <p:stCondLst>
                                    <p:cond delay="0"/>
                                  </p:stCondLst>
                                  <p:childTnLst>
                                    <p:set>
                                      <p:cBhvr>
                                        <p:cTn id="42" dur="1" fill="hold">
                                          <p:stCondLst>
                                            <p:cond delay="0"/>
                                          </p:stCondLst>
                                        </p:cTn>
                                        <p:tgtEl>
                                          <p:spTgt spid="169"/>
                                        </p:tgtEl>
                                        <p:attrNameLst>
                                          <p:attrName>style.visibility</p:attrName>
                                        </p:attrNameLst>
                                      </p:cBhvr>
                                      <p:to>
                                        <p:strVal val="visible"/>
                                      </p:to>
                                    </p:set>
                                    <p:animEffect transition="in" filter="blinds(horizontal)">
                                      <p:cBhvr>
                                        <p:cTn id="43" dur="500"/>
                                        <p:tgtEl>
                                          <p:spTgt spid="169"/>
                                        </p:tgtEl>
                                      </p:cBhvr>
                                    </p:animEffect>
                                  </p:childTnLst>
                                </p:cTn>
                              </p:par>
                              <p:par>
                                <p:cTn id="44" presetID="3" presetClass="entr" presetSubtype="10" fill="hold" nodeType="withEffect">
                                  <p:stCondLst>
                                    <p:cond delay="0"/>
                                  </p:stCondLst>
                                  <p:childTnLst>
                                    <p:set>
                                      <p:cBhvr>
                                        <p:cTn id="45" dur="1" fill="hold">
                                          <p:stCondLst>
                                            <p:cond delay="0"/>
                                          </p:stCondLst>
                                        </p:cTn>
                                        <p:tgtEl>
                                          <p:spTgt spid="171"/>
                                        </p:tgtEl>
                                        <p:attrNameLst>
                                          <p:attrName>style.visibility</p:attrName>
                                        </p:attrNameLst>
                                      </p:cBhvr>
                                      <p:to>
                                        <p:strVal val="visible"/>
                                      </p:to>
                                    </p:set>
                                    <p:animEffect transition="in" filter="blinds(horizontal)">
                                      <p:cBhvr>
                                        <p:cTn id="46" dur="500"/>
                                        <p:tgtEl>
                                          <p:spTgt spid="171"/>
                                        </p:tgtEl>
                                      </p:cBhvr>
                                    </p:animEffect>
                                  </p:childTnLst>
                                </p:cTn>
                              </p:par>
                              <p:par>
                                <p:cTn id="47" presetID="3" presetClass="entr" presetSubtype="10" fill="hold" nodeType="withEffect">
                                  <p:stCondLst>
                                    <p:cond delay="0"/>
                                  </p:stCondLst>
                                  <p:childTnLst>
                                    <p:set>
                                      <p:cBhvr>
                                        <p:cTn id="48" dur="1" fill="hold">
                                          <p:stCondLst>
                                            <p:cond delay="0"/>
                                          </p:stCondLst>
                                        </p:cTn>
                                        <p:tgtEl>
                                          <p:spTgt spid="147"/>
                                        </p:tgtEl>
                                        <p:attrNameLst>
                                          <p:attrName>style.visibility</p:attrName>
                                        </p:attrNameLst>
                                      </p:cBhvr>
                                      <p:to>
                                        <p:strVal val="visible"/>
                                      </p:to>
                                    </p:set>
                                    <p:animEffect transition="in" filter="blinds(horizontal)">
                                      <p:cBhvr>
                                        <p:cTn id="49" dur="500"/>
                                        <p:tgtEl>
                                          <p:spTgt spid="147"/>
                                        </p:tgtEl>
                                      </p:cBhvr>
                                    </p:animEffect>
                                  </p:childTnLst>
                                </p:cTn>
                              </p:par>
                              <p:par>
                                <p:cTn id="50" presetID="3" presetClass="entr" presetSubtype="10" fill="hold" nodeType="with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blinds(horizontal)">
                                      <p:cBhvr>
                                        <p:cTn id="52" dur="500"/>
                                        <p:tgtEl>
                                          <p:spTgt spid="146"/>
                                        </p:tgtEl>
                                      </p:cBhvr>
                                    </p:animEffect>
                                  </p:childTnLst>
                                </p:cTn>
                              </p:par>
                              <p:par>
                                <p:cTn id="53" presetID="3" presetClass="entr" presetSubtype="10" fill="hold" nodeType="withEffect">
                                  <p:stCondLst>
                                    <p:cond delay="0"/>
                                  </p:stCondLst>
                                  <p:childTnLst>
                                    <p:set>
                                      <p:cBhvr>
                                        <p:cTn id="54" dur="1" fill="hold">
                                          <p:stCondLst>
                                            <p:cond delay="0"/>
                                          </p:stCondLst>
                                        </p:cTn>
                                        <p:tgtEl>
                                          <p:spTgt spid="155"/>
                                        </p:tgtEl>
                                        <p:attrNameLst>
                                          <p:attrName>style.visibility</p:attrName>
                                        </p:attrNameLst>
                                      </p:cBhvr>
                                      <p:to>
                                        <p:strVal val="visible"/>
                                      </p:to>
                                    </p:set>
                                    <p:animEffect transition="in" filter="blinds(horizontal)">
                                      <p:cBhvr>
                                        <p:cTn id="55" dur="500"/>
                                        <p:tgtEl>
                                          <p:spTgt spid="155"/>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blinds(horizontal)">
                                      <p:cBhvr>
                                        <p:cTn id="60" dur="500"/>
                                        <p:tgtEl>
                                          <p:spTgt spid="166"/>
                                        </p:tgtEl>
                                      </p:cBhvr>
                                    </p:animEffect>
                                  </p:childTnLst>
                                </p:cTn>
                              </p:par>
                              <p:par>
                                <p:cTn id="61" presetID="3" presetClass="entr" presetSubtype="10" fill="hold" nodeType="withEffect">
                                  <p:stCondLst>
                                    <p:cond delay="0"/>
                                  </p:stCondLst>
                                  <p:childTnLst>
                                    <p:set>
                                      <p:cBhvr>
                                        <p:cTn id="62" dur="1" fill="hold">
                                          <p:stCondLst>
                                            <p:cond delay="0"/>
                                          </p:stCondLst>
                                        </p:cTn>
                                        <p:tgtEl>
                                          <p:spTgt spid="168"/>
                                        </p:tgtEl>
                                        <p:attrNameLst>
                                          <p:attrName>style.visibility</p:attrName>
                                        </p:attrNameLst>
                                      </p:cBhvr>
                                      <p:to>
                                        <p:strVal val="visible"/>
                                      </p:to>
                                    </p:set>
                                    <p:animEffect transition="in" filter="blinds(horizontal)">
                                      <p:cBhvr>
                                        <p:cTn id="63" dur="500"/>
                                        <p:tgtEl>
                                          <p:spTgt spid="168"/>
                                        </p:tgtEl>
                                      </p:cBhvr>
                                    </p:animEffect>
                                  </p:childTnLst>
                                </p:cTn>
                              </p:par>
                              <p:par>
                                <p:cTn id="64" presetID="3" presetClass="entr" presetSubtype="10" fill="hold" nodeType="withEffect">
                                  <p:stCondLst>
                                    <p:cond delay="0"/>
                                  </p:stCondLst>
                                  <p:childTnLst>
                                    <p:set>
                                      <p:cBhvr>
                                        <p:cTn id="65" dur="1" fill="hold">
                                          <p:stCondLst>
                                            <p:cond delay="0"/>
                                          </p:stCondLst>
                                        </p:cTn>
                                        <p:tgtEl>
                                          <p:spTgt spid="170"/>
                                        </p:tgtEl>
                                        <p:attrNameLst>
                                          <p:attrName>style.visibility</p:attrName>
                                        </p:attrNameLst>
                                      </p:cBhvr>
                                      <p:to>
                                        <p:strVal val="visible"/>
                                      </p:to>
                                    </p:set>
                                    <p:animEffect transition="in" filter="blinds(horizontal)">
                                      <p:cBhvr>
                                        <p:cTn id="66" dur="500"/>
                                        <p:tgtEl>
                                          <p:spTgt spid="170"/>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145"/>
                                        </p:tgtEl>
                                        <p:attrNameLst>
                                          <p:attrName>style.visibility</p:attrName>
                                        </p:attrNameLst>
                                      </p:cBhvr>
                                      <p:to>
                                        <p:strVal val="visible"/>
                                      </p:to>
                                    </p:set>
                                    <p:animEffect transition="in" filter="blinds(horizontal)">
                                      <p:cBhvr>
                                        <p:cTn id="71" dur="500"/>
                                        <p:tgtEl>
                                          <p:spTgt spid="145"/>
                                        </p:tgtEl>
                                      </p:cBhvr>
                                    </p:animEffect>
                                  </p:childTnLst>
                                </p:cTn>
                              </p:par>
                              <p:par>
                                <p:cTn id="72" presetID="3" presetClass="entr" presetSubtype="10" fill="hold" nodeType="withEffect">
                                  <p:stCondLst>
                                    <p:cond delay="0"/>
                                  </p:stCondLst>
                                  <p:childTnLst>
                                    <p:set>
                                      <p:cBhvr>
                                        <p:cTn id="73" dur="1" fill="hold">
                                          <p:stCondLst>
                                            <p:cond delay="0"/>
                                          </p:stCondLst>
                                        </p:cTn>
                                        <p:tgtEl>
                                          <p:spTgt spid="164"/>
                                        </p:tgtEl>
                                        <p:attrNameLst>
                                          <p:attrName>style.visibility</p:attrName>
                                        </p:attrNameLst>
                                      </p:cBhvr>
                                      <p:to>
                                        <p:strVal val="visible"/>
                                      </p:to>
                                    </p:set>
                                    <p:animEffect transition="in" filter="blinds(horizontal)">
                                      <p:cBhvr>
                                        <p:cTn id="74" dur="500"/>
                                        <p:tgtEl>
                                          <p:spTgt spid="164"/>
                                        </p:tgtEl>
                                      </p:cBhvr>
                                    </p:animEffect>
                                  </p:childTnLst>
                                </p:cTn>
                              </p:par>
                              <p:par>
                                <p:cTn id="75" presetID="3" presetClass="entr" presetSubtype="10" fill="hold" nodeType="withEffect">
                                  <p:stCondLst>
                                    <p:cond delay="0"/>
                                  </p:stCondLst>
                                  <p:childTnLst>
                                    <p:set>
                                      <p:cBhvr>
                                        <p:cTn id="76" dur="1" fill="hold">
                                          <p:stCondLst>
                                            <p:cond delay="0"/>
                                          </p:stCondLst>
                                        </p:cTn>
                                        <p:tgtEl>
                                          <p:spTgt spid="172"/>
                                        </p:tgtEl>
                                        <p:attrNameLst>
                                          <p:attrName>style.visibility</p:attrName>
                                        </p:attrNameLst>
                                      </p:cBhvr>
                                      <p:to>
                                        <p:strVal val="visible"/>
                                      </p:to>
                                    </p:set>
                                    <p:animEffect transition="in" filter="blinds(horizontal)">
                                      <p:cBhvr>
                                        <p:cTn id="77" dur="500"/>
                                        <p:tgtEl>
                                          <p:spTgt spid="172"/>
                                        </p:tgtEl>
                                      </p:cBhvr>
                                    </p:animEffect>
                                  </p:childTnLst>
                                </p:cTn>
                              </p:par>
                              <p:par>
                                <p:cTn id="78" presetID="3" presetClass="entr" presetSubtype="10" fill="hold" nodeType="withEffect">
                                  <p:stCondLst>
                                    <p:cond delay="0"/>
                                  </p:stCondLst>
                                  <p:childTnLst>
                                    <p:set>
                                      <p:cBhvr>
                                        <p:cTn id="79" dur="1" fill="hold">
                                          <p:stCondLst>
                                            <p:cond delay="0"/>
                                          </p:stCondLst>
                                        </p:cTn>
                                        <p:tgtEl>
                                          <p:spTgt spid="173"/>
                                        </p:tgtEl>
                                        <p:attrNameLst>
                                          <p:attrName>style.visibility</p:attrName>
                                        </p:attrNameLst>
                                      </p:cBhvr>
                                      <p:to>
                                        <p:strVal val="visible"/>
                                      </p:to>
                                    </p:set>
                                    <p:animEffect transition="in" filter="blinds(horizontal)">
                                      <p:cBhvr>
                                        <p:cTn id="80" dur="500"/>
                                        <p:tgtEl>
                                          <p:spTgt spid="173"/>
                                        </p:tgtEl>
                                      </p:cBhvr>
                                    </p:animEffect>
                                  </p:childTnLst>
                                </p:cTn>
                              </p:par>
                              <p:par>
                                <p:cTn id="81" presetID="3" presetClass="entr" presetSubtype="10" fill="hold" nodeType="withEffect">
                                  <p:stCondLst>
                                    <p:cond delay="0"/>
                                  </p:stCondLst>
                                  <p:childTnLst>
                                    <p:set>
                                      <p:cBhvr>
                                        <p:cTn id="82" dur="1" fill="hold">
                                          <p:stCondLst>
                                            <p:cond delay="0"/>
                                          </p:stCondLst>
                                        </p:cTn>
                                        <p:tgtEl>
                                          <p:spTgt spid="144"/>
                                        </p:tgtEl>
                                        <p:attrNameLst>
                                          <p:attrName>style.visibility</p:attrName>
                                        </p:attrNameLst>
                                      </p:cBhvr>
                                      <p:to>
                                        <p:strVal val="visible"/>
                                      </p:to>
                                    </p:set>
                                    <p:animEffect transition="in" filter="blinds(horizontal)">
                                      <p:cBhvr>
                                        <p:cTn id="83" dur="500"/>
                                        <p:tgtEl>
                                          <p:spTgt spid="144"/>
                                        </p:tgtEl>
                                      </p:cBhvr>
                                    </p:animEffect>
                                  </p:childTnLst>
                                </p:cTn>
                              </p:par>
                              <p:par>
                                <p:cTn id="84" presetID="3" presetClass="entr" presetSubtype="10" fill="hold" nodeType="withEffect">
                                  <p:stCondLst>
                                    <p:cond delay="0"/>
                                  </p:stCondLst>
                                  <p:childTnLst>
                                    <p:set>
                                      <p:cBhvr>
                                        <p:cTn id="85" dur="1" fill="hold">
                                          <p:stCondLst>
                                            <p:cond delay="0"/>
                                          </p:stCondLst>
                                        </p:cTn>
                                        <p:tgtEl>
                                          <p:spTgt spid="165"/>
                                        </p:tgtEl>
                                        <p:attrNameLst>
                                          <p:attrName>style.visibility</p:attrName>
                                        </p:attrNameLst>
                                      </p:cBhvr>
                                      <p:to>
                                        <p:strVal val="visible"/>
                                      </p:to>
                                    </p:set>
                                    <p:animEffect transition="in" filter="blinds(horizontal)">
                                      <p:cBhvr>
                                        <p:cTn id="86" dur="500"/>
                                        <p:tgtEl>
                                          <p:spTgt spid="165"/>
                                        </p:tgtEl>
                                      </p:cBhvr>
                                    </p:animEffect>
                                  </p:childTnLst>
                                </p:cTn>
                              </p:par>
                              <p:par>
                                <p:cTn id="87" presetID="3" presetClass="entr" presetSubtype="10" fill="hold" nodeType="withEffect">
                                  <p:stCondLst>
                                    <p:cond delay="0"/>
                                  </p:stCondLst>
                                  <p:childTnLst>
                                    <p:set>
                                      <p:cBhvr>
                                        <p:cTn id="88" dur="1" fill="hold">
                                          <p:stCondLst>
                                            <p:cond delay="0"/>
                                          </p:stCondLst>
                                        </p:cTn>
                                        <p:tgtEl>
                                          <p:spTgt spid="156"/>
                                        </p:tgtEl>
                                        <p:attrNameLst>
                                          <p:attrName>style.visibility</p:attrName>
                                        </p:attrNameLst>
                                      </p:cBhvr>
                                      <p:to>
                                        <p:strVal val="visible"/>
                                      </p:to>
                                    </p:set>
                                    <p:animEffect transition="in" filter="blinds(horizontal)">
                                      <p:cBhvr>
                                        <p:cTn id="89" dur="500"/>
                                        <p:tgtEl>
                                          <p:spTgt spid="156"/>
                                        </p:tgtEl>
                                      </p:cBhvr>
                                    </p:animEffect>
                                  </p:childTnLst>
                                </p:cTn>
                              </p:par>
                              <p:par>
                                <p:cTn id="90" presetID="3" presetClass="entr" presetSubtype="10" fill="hold" nodeType="withEffect">
                                  <p:stCondLst>
                                    <p:cond delay="0"/>
                                  </p:stCondLst>
                                  <p:childTnLst>
                                    <p:set>
                                      <p:cBhvr>
                                        <p:cTn id="91" dur="1" fill="hold">
                                          <p:stCondLst>
                                            <p:cond delay="0"/>
                                          </p:stCondLst>
                                        </p:cTn>
                                        <p:tgtEl>
                                          <p:spTgt spid="148"/>
                                        </p:tgtEl>
                                        <p:attrNameLst>
                                          <p:attrName>style.visibility</p:attrName>
                                        </p:attrNameLst>
                                      </p:cBhvr>
                                      <p:to>
                                        <p:strVal val="visible"/>
                                      </p:to>
                                    </p:set>
                                    <p:animEffect transition="in" filter="blinds(horizontal)">
                                      <p:cBhvr>
                                        <p:cTn id="92" dur="500"/>
                                        <p:tgtEl>
                                          <p:spTgt spid="148"/>
                                        </p:tgtEl>
                                      </p:cBhvr>
                                    </p:animEffect>
                                  </p:childTnLst>
                                </p:cTn>
                              </p:par>
                              <p:par>
                                <p:cTn id="93" presetID="3" presetClass="entr" presetSubtype="10" fill="hold" nodeType="withEffect">
                                  <p:stCondLst>
                                    <p:cond delay="0"/>
                                  </p:stCondLst>
                                  <p:childTnLst>
                                    <p:set>
                                      <p:cBhvr>
                                        <p:cTn id="94" dur="1" fill="hold">
                                          <p:stCondLst>
                                            <p:cond delay="0"/>
                                          </p:stCondLst>
                                        </p:cTn>
                                        <p:tgtEl>
                                          <p:spTgt spid="149"/>
                                        </p:tgtEl>
                                        <p:attrNameLst>
                                          <p:attrName>style.visibility</p:attrName>
                                        </p:attrNameLst>
                                      </p:cBhvr>
                                      <p:to>
                                        <p:strVal val="visible"/>
                                      </p:to>
                                    </p:set>
                                    <p:animEffect transition="in" filter="blinds(horizontal)">
                                      <p:cBhvr>
                                        <p:cTn id="95" dur="500"/>
                                        <p:tgtEl>
                                          <p:spTgt spid="149"/>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175"/>
                                        </p:tgtEl>
                                        <p:attrNameLst>
                                          <p:attrName>style.visibility</p:attrName>
                                        </p:attrNameLst>
                                      </p:cBhvr>
                                      <p:to>
                                        <p:strVal val="visible"/>
                                      </p:to>
                                    </p:set>
                                    <p:animEffect transition="in" filter="blinds(horizontal)">
                                      <p:cBhvr>
                                        <p:cTn id="100" dur="500"/>
                                        <p:tgtEl>
                                          <p:spTgt spid="175"/>
                                        </p:tgtEl>
                                      </p:cBhvr>
                                    </p:animEffect>
                                  </p:childTnLst>
                                </p:cTn>
                              </p:par>
                              <p:par>
                                <p:cTn id="101" presetID="3" presetClass="entr" presetSubtype="10" fill="hold" nodeType="withEffect">
                                  <p:stCondLst>
                                    <p:cond delay="0"/>
                                  </p:stCondLst>
                                  <p:childTnLst>
                                    <p:set>
                                      <p:cBhvr>
                                        <p:cTn id="102" dur="1" fill="hold">
                                          <p:stCondLst>
                                            <p:cond delay="0"/>
                                          </p:stCondLst>
                                        </p:cTn>
                                        <p:tgtEl>
                                          <p:spTgt spid="174"/>
                                        </p:tgtEl>
                                        <p:attrNameLst>
                                          <p:attrName>style.visibility</p:attrName>
                                        </p:attrNameLst>
                                      </p:cBhvr>
                                      <p:to>
                                        <p:strVal val="visible"/>
                                      </p:to>
                                    </p:set>
                                    <p:animEffect transition="in" filter="blinds(horizontal)">
                                      <p:cBhvr>
                                        <p:cTn id="103" dur="500"/>
                                        <p:tgtEl>
                                          <p:spTgt spid="174"/>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53"/>
                                        </p:tgtEl>
                                        <p:attrNameLst>
                                          <p:attrName>style.visibility</p:attrName>
                                        </p:attrNameLst>
                                      </p:cBhvr>
                                      <p:to>
                                        <p:strVal val="visible"/>
                                      </p:to>
                                    </p:set>
                                    <p:animEffect transition="in" filter="blinds(horizontal)">
                                      <p:cBhvr>
                                        <p:cTn id="106" dur="500"/>
                                        <p:tgtEl>
                                          <p:spTgt spid="153"/>
                                        </p:tgtEl>
                                      </p:cBhvr>
                                    </p:animEffect>
                                  </p:childTnLst>
                                </p:cTn>
                              </p:par>
                              <p:par>
                                <p:cTn id="107" presetID="3" presetClass="entr" presetSubtype="10" fill="hold" nodeType="withEffect">
                                  <p:stCondLst>
                                    <p:cond delay="0"/>
                                  </p:stCondLst>
                                  <p:childTnLst>
                                    <p:set>
                                      <p:cBhvr>
                                        <p:cTn id="108" dur="1" fill="hold">
                                          <p:stCondLst>
                                            <p:cond delay="0"/>
                                          </p:stCondLst>
                                        </p:cTn>
                                        <p:tgtEl>
                                          <p:spTgt spid="176"/>
                                        </p:tgtEl>
                                        <p:attrNameLst>
                                          <p:attrName>style.visibility</p:attrName>
                                        </p:attrNameLst>
                                      </p:cBhvr>
                                      <p:to>
                                        <p:strVal val="visible"/>
                                      </p:to>
                                    </p:set>
                                    <p:animEffect transition="in" filter="blinds(horizontal)">
                                      <p:cBhvr>
                                        <p:cTn id="109" dur="500"/>
                                        <p:tgtEl>
                                          <p:spTgt spid="176"/>
                                        </p:tgtEl>
                                      </p:cBhvr>
                                    </p:animEffect>
                                  </p:childTnLst>
                                </p:cTn>
                              </p:par>
                              <p:par>
                                <p:cTn id="110" presetID="3" presetClass="entr" presetSubtype="10" fill="hold" nodeType="withEffect">
                                  <p:stCondLst>
                                    <p:cond delay="0"/>
                                  </p:stCondLst>
                                  <p:childTnLst>
                                    <p:set>
                                      <p:cBhvr>
                                        <p:cTn id="111" dur="1" fill="hold">
                                          <p:stCondLst>
                                            <p:cond delay="0"/>
                                          </p:stCondLst>
                                        </p:cTn>
                                        <p:tgtEl>
                                          <p:spTgt spid="177"/>
                                        </p:tgtEl>
                                        <p:attrNameLst>
                                          <p:attrName>style.visibility</p:attrName>
                                        </p:attrNameLst>
                                      </p:cBhvr>
                                      <p:to>
                                        <p:strVal val="visible"/>
                                      </p:to>
                                    </p:set>
                                    <p:animEffect transition="in" filter="blinds(horizontal)">
                                      <p:cBhvr>
                                        <p:cTn id="112" dur="500"/>
                                        <p:tgtEl>
                                          <p:spTgt spid="177"/>
                                        </p:tgtEl>
                                      </p:cBhvr>
                                    </p:animEffect>
                                  </p:childTnLst>
                                </p:cTn>
                              </p:par>
                              <p:par>
                                <p:cTn id="113" presetID="3" presetClass="entr" presetSubtype="10" fill="hold" nodeType="withEffect">
                                  <p:stCondLst>
                                    <p:cond delay="0"/>
                                  </p:stCondLst>
                                  <p:childTnLst>
                                    <p:set>
                                      <p:cBhvr>
                                        <p:cTn id="114" dur="1" fill="hold">
                                          <p:stCondLst>
                                            <p:cond delay="0"/>
                                          </p:stCondLst>
                                        </p:cTn>
                                        <p:tgtEl>
                                          <p:spTgt spid="158"/>
                                        </p:tgtEl>
                                        <p:attrNameLst>
                                          <p:attrName>style.visibility</p:attrName>
                                        </p:attrNameLst>
                                      </p:cBhvr>
                                      <p:to>
                                        <p:strVal val="visible"/>
                                      </p:to>
                                    </p:set>
                                    <p:animEffect transition="in" filter="blinds(horizontal)">
                                      <p:cBhvr>
                                        <p:cTn id="115" dur="500"/>
                                        <p:tgtEl>
                                          <p:spTgt spid="158"/>
                                        </p:tgtEl>
                                      </p:cBhvr>
                                    </p:animEffect>
                                  </p:childTnLst>
                                </p:cTn>
                              </p:par>
                              <p:par>
                                <p:cTn id="116" presetID="3" presetClass="entr" presetSubtype="10" fill="hold" nodeType="withEffect">
                                  <p:stCondLst>
                                    <p:cond delay="0"/>
                                  </p:stCondLst>
                                  <p:childTnLst>
                                    <p:set>
                                      <p:cBhvr>
                                        <p:cTn id="117" dur="1" fill="hold">
                                          <p:stCondLst>
                                            <p:cond delay="0"/>
                                          </p:stCondLst>
                                        </p:cTn>
                                        <p:tgtEl>
                                          <p:spTgt spid="150"/>
                                        </p:tgtEl>
                                        <p:attrNameLst>
                                          <p:attrName>style.visibility</p:attrName>
                                        </p:attrNameLst>
                                      </p:cBhvr>
                                      <p:to>
                                        <p:strVal val="visible"/>
                                      </p:to>
                                    </p:set>
                                    <p:animEffect transition="in" filter="blinds(horizontal)">
                                      <p:cBhvr>
                                        <p:cTn id="118" dur="500"/>
                                        <p:tgtEl>
                                          <p:spTgt spid="150"/>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nodeType="clickEffect">
                                  <p:stCondLst>
                                    <p:cond delay="0"/>
                                  </p:stCondLst>
                                  <p:childTnLst>
                                    <p:set>
                                      <p:cBhvr>
                                        <p:cTn id="122" dur="1" fill="hold">
                                          <p:stCondLst>
                                            <p:cond delay="0"/>
                                          </p:stCondLst>
                                        </p:cTn>
                                        <p:tgtEl>
                                          <p:spTgt spid="180"/>
                                        </p:tgtEl>
                                        <p:attrNameLst>
                                          <p:attrName>style.visibility</p:attrName>
                                        </p:attrNameLst>
                                      </p:cBhvr>
                                      <p:to>
                                        <p:strVal val="visible"/>
                                      </p:to>
                                    </p:set>
                                    <p:animEffect transition="in" filter="blinds(horizontal)">
                                      <p:cBhvr>
                                        <p:cTn id="123" dur="500"/>
                                        <p:tgtEl>
                                          <p:spTgt spid="180"/>
                                        </p:tgtEl>
                                      </p:cBhvr>
                                    </p:animEffect>
                                  </p:childTnLst>
                                </p:cTn>
                              </p:par>
                              <p:par>
                                <p:cTn id="124" presetID="3" presetClass="entr" presetSubtype="10" fill="hold" nodeType="withEffect">
                                  <p:stCondLst>
                                    <p:cond delay="0"/>
                                  </p:stCondLst>
                                  <p:childTnLst>
                                    <p:set>
                                      <p:cBhvr>
                                        <p:cTn id="125" dur="1" fill="hold">
                                          <p:stCondLst>
                                            <p:cond delay="0"/>
                                          </p:stCondLst>
                                        </p:cTn>
                                        <p:tgtEl>
                                          <p:spTgt spid="178"/>
                                        </p:tgtEl>
                                        <p:attrNameLst>
                                          <p:attrName>style.visibility</p:attrName>
                                        </p:attrNameLst>
                                      </p:cBhvr>
                                      <p:to>
                                        <p:strVal val="visible"/>
                                      </p:to>
                                    </p:set>
                                    <p:animEffect transition="in" filter="blinds(horizontal)">
                                      <p:cBhvr>
                                        <p:cTn id="126" dur="500"/>
                                        <p:tgtEl>
                                          <p:spTgt spid="178"/>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157"/>
                                        </p:tgtEl>
                                        <p:attrNameLst>
                                          <p:attrName>style.visibility</p:attrName>
                                        </p:attrNameLst>
                                      </p:cBhvr>
                                      <p:to>
                                        <p:strVal val="visible"/>
                                      </p:to>
                                    </p:set>
                                    <p:animEffect transition="in" filter="blinds(horizontal)">
                                      <p:cBhvr>
                                        <p:cTn id="129" dur="500"/>
                                        <p:tgtEl>
                                          <p:spTgt spid="157"/>
                                        </p:tgtEl>
                                      </p:cBhvr>
                                    </p:animEffect>
                                  </p:childTnLst>
                                </p:cTn>
                              </p:par>
                              <p:par>
                                <p:cTn id="130" presetID="3" presetClass="entr" presetSubtype="10" fill="hold" nodeType="withEffect">
                                  <p:stCondLst>
                                    <p:cond delay="0"/>
                                  </p:stCondLst>
                                  <p:childTnLst>
                                    <p:set>
                                      <p:cBhvr>
                                        <p:cTn id="131" dur="1" fill="hold">
                                          <p:stCondLst>
                                            <p:cond delay="0"/>
                                          </p:stCondLst>
                                        </p:cTn>
                                        <p:tgtEl>
                                          <p:spTgt spid="179"/>
                                        </p:tgtEl>
                                        <p:attrNameLst>
                                          <p:attrName>style.visibility</p:attrName>
                                        </p:attrNameLst>
                                      </p:cBhvr>
                                      <p:to>
                                        <p:strVal val="visible"/>
                                      </p:to>
                                    </p:set>
                                    <p:animEffect transition="in" filter="blinds(horizontal)">
                                      <p:cBhvr>
                                        <p:cTn id="132" dur="500"/>
                                        <p:tgtEl>
                                          <p:spTgt spid="179"/>
                                        </p:tgtEl>
                                      </p:cBhvr>
                                    </p:animEffect>
                                  </p:childTnLst>
                                </p:cTn>
                              </p:par>
                              <p:par>
                                <p:cTn id="133" presetID="3" presetClass="entr" presetSubtype="10" fill="hold" nodeType="withEffect">
                                  <p:stCondLst>
                                    <p:cond delay="0"/>
                                  </p:stCondLst>
                                  <p:childTnLst>
                                    <p:set>
                                      <p:cBhvr>
                                        <p:cTn id="134" dur="1" fill="hold">
                                          <p:stCondLst>
                                            <p:cond delay="0"/>
                                          </p:stCondLst>
                                        </p:cTn>
                                        <p:tgtEl>
                                          <p:spTgt spid="181"/>
                                        </p:tgtEl>
                                        <p:attrNameLst>
                                          <p:attrName>style.visibility</p:attrName>
                                        </p:attrNameLst>
                                      </p:cBhvr>
                                      <p:to>
                                        <p:strVal val="visible"/>
                                      </p:to>
                                    </p:set>
                                    <p:animEffect transition="in" filter="blinds(horizontal)">
                                      <p:cBhvr>
                                        <p:cTn id="135" dur="500"/>
                                        <p:tgtEl>
                                          <p:spTgt spid="181"/>
                                        </p:tgtEl>
                                      </p:cBhvr>
                                    </p:animEffect>
                                  </p:childTnLst>
                                </p:cTn>
                              </p:par>
                              <p:par>
                                <p:cTn id="136" presetID="3" presetClass="entr" presetSubtype="10" fill="hold" nodeType="withEffect">
                                  <p:stCondLst>
                                    <p:cond delay="0"/>
                                  </p:stCondLst>
                                  <p:childTnLst>
                                    <p:set>
                                      <p:cBhvr>
                                        <p:cTn id="137" dur="1" fill="hold">
                                          <p:stCondLst>
                                            <p:cond delay="0"/>
                                          </p:stCondLst>
                                        </p:cTn>
                                        <p:tgtEl>
                                          <p:spTgt spid="182"/>
                                        </p:tgtEl>
                                        <p:attrNameLst>
                                          <p:attrName>style.visibility</p:attrName>
                                        </p:attrNameLst>
                                      </p:cBhvr>
                                      <p:to>
                                        <p:strVal val="visible"/>
                                      </p:to>
                                    </p:set>
                                    <p:animEffect transition="in" filter="blinds(horizontal)">
                                      <p:cBhvr>
                                        <p:cTn id="138" dur="500"/>
                                        <p:tgtEl>
                                          <p:spTgt spid="182"/>
                                        </p:tgtEl>
                                      </p:cBhvr>
                                    </p:animEffect>
                                  </p:childTnLst>
                                </p:cTn>
                              </p:par>
                              <p:par>
                                <p:cTn id="139" presetID="3" presetClass="entr" presetSubtype="10" fill="hold" nodeType="withEffect">
                                  <p:stCondLst>
                                    <p:cond delay="0"/>
                                  </p:stCondLst>
                                  <p:childTnLst>
                                    <p:set>
                                      <p:cBhvr>
                                        <p:cTn id="140" dur="1" fill="hold">
                                          <p:stCondLst>
                                            <p:cond delay="0"/>
                                          </p:stCondLst>
                                        </p:cTn>
                                        <p:tgtEl>
                                          <p:spTgt spid="151"/>
                                        </p:tgtEl>
                                        <p:attrNameLst>
                                          <p:attrName>style.visibility</p:attrName>
                                        </p:attrNameLst>
                                      </p:cBhvr>
                                      <p:to>
                                        <p:strVal val="visible"/>
                                      </p:to>
                                    </p:set>
                                    <p:animEffect transition="in" filter="blinds(horizontal)">
                                      <p:cBhvr>
                                        <p:cTn id="141" dur="500"/>
                                        <p:tgtEl>
                                          <p:spTgt spid="151"/>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nodeType="clickEffect">
                                  <p:stCondLst>
                                    <p:cond delay="0"/>
                                  </p:stCondLst>
                                  <p:childTnLst>
                                    <p:set>
                                      <p:cBhvr>
                                        <p:cTn id="145" dur="1" fill="hold">
                                          <p:stCondLst>
                                            <p:cond delay="0"/>
                                          </p:stCondLst>
                                        </p:cTn>
                                        <p:tgtEl>
                                          <p:spTgt spid="159"/>
                                        </p:tgtEl>
                                        <p:attrNameLst>
                                          <p:attrName>style.visibility</p:attrName>
                                        </p:attrNameLst>
                                      </p:cBhvr>
                                      <p:to>
                                        <p:strVal val="visible"/>
                                      </p:to>
                                    </p:set>
                                    <p:animEffect transition="in" filter="blinds(horizontal)">
                                      <p:cBhvr>
                                        <p:cTn id="146" dur="500"/>
                                        <p:tgtEl>
                                          <p:spTgt spid="159"/>
                                        </p:tgtEl>
                                      </p:cBhvr>
                                    </p:animEffect>
                                  </p:childTnLst>
                                </p:cTn>
                              </p:par>
                              <p:par>
                                <p:cTn id="147" presetID="3" presetClass="entr" presetSubtype="10" fill="hold" nodeType="withEffect">
                                  <p:stCondLst>
                                    <p:cond delay="0"/>
                                  </p:stCondLst>
                                  <p:childTnLst>
                                    <p:set>
                                      <p:cBhvr>
                                        <p:cTn id="148" dur="1" fill="hold">
                                          <p:stCondLst>
                                            <p:cond delay="0"/>
                                          </p:stCondLst>
                                        </p:cTn>
                                        <p:tgtEl>
                                          <p:spTgt spid="152"/>
                                        </p:tgtEl>
                                        <p:attrNameLst>
                                          <p:attrName>style.visibility</p:attrName>
                                        </p:attrNameLst>
                                      </p:cBhvr>
                                      <p:to>
                                        <p:strVal val="visible"/>
                                      </p:to>
                                    </p:set>
                                    <p:animEffect transition="in" filter="blinds(horizontal)">
                                      <p:cBhvr>
                                        <p:cTn id="149" dur="500"/>
                                        <p:tgtEl>
                                          <p:spTgt spid="152"/>
                                        </p:tgtEl>
                                      </p:cBhvr>
                                    </p:animEffect>
                                  </p:childTnLst>
                                </p:cTn>
                              </p:par>
                              <p:par>
                                <p:cTn id="150" presetID="3" presetClass="entr" presetSubtype="10" fill="hold" nodeType="withEffect">
                                  <p:stCondLst>
                                    <p:cond delay="0"/>
                                  </p:stCondLst>
                                  <p:childTnLst>
                                    <p:set>
                                      <p:cBhvr>
                                        <p:cTn id="151" dur="1" fill="hold">
                                          <p:stCondLst>
                                            <p:cond delay="0"/>
                                          </p:stCondLst>
                                        </p:cTn>
                                        <p:tgtEl>
                                          <p:spTgt spid="183"/>
                                        </p:tgtEl>
                                        <p:attrNameLst>
                                          <p:attrName>style.visibility</p:attrName>
                                        </p:attrNameLst>
                                      </p:cBhvr>
                                      <p:to>
                                        <p:strVal val="visible"/>
                                      </p:to>
                                    </p:set>
                                    <p:animEffect transition="in" filter="blinds(horizontal)">
                                      <p:cBhvr>
                                        <p:cTn id="152" dur="500"/>
                                        <p:tgtEl>
                                          <p:spTgt spid="183"/>
                                        </p:tgtEl>
                                      </p:cBhvr>
                                    </p:animEffect>
                                  </p:childTnLst>
                                </p:cTn>
                              </p:par>
                              <p:par>
                                <p:cTn id="153" presetID="3" presetClass="entr" presetSubtype="10" fill="hold" nodeType="withEffect">
                                  <p:stCondLst>
                                    <p:cond delay="0"/>
                                  </p:stCondLst>
                                  <p:childTnLst>
                                    <p:set>
                                      <p:cBhvr>
                                        <p:cTn id="154" dur="1" fill="hold">
                                          <p:stCondLst>
                                            <p:cond delay="0"/>
                                          </p:stCondLst>
                                        </p:cTn>
                                        <p:tgtEl>
                                          <p:spTgt spid="184"/>
                                        </p:tgtEl>
                                        <p:attrNameLst>
                                          <p:attrName>style.visibility</p:attrName>
                                        </p:attrNameLst>
                                      </p:cBhvr>
                                      <p:to>
                                        <p:strVal val="visible"/>
                                      </p:to>
                                    </p:set>
                                    <p:animEffect transition="in" filter="blinds(horizontal)">
                                      <p:cBhvr>
                                        <p:cTn id="155" dur="500"/>
                                        <p:tgtEl>
                                          <p:spTgt spid="184"/>
                                        </p:tgtEl>
                                      </p:cBhvr>
                                    </p:animEffect>
                                  </p:childTnLst>
                                </p:cTn>
                              </p:par>
                            </p:childTnLst>
                          </p:cTn>
                        </p:par>
                      </p:childTnLst>
                    </p:cTn>
                  </p:par>
                  <p:par>
                    <p:cTn id="156" fill="hold">
                      <p:stCondLst>
                        <p:cond delay="indefinite"/>
                      </p:stCondLst>
                      <p:childTnLst>
                        <p:par>
                          <p:cTn id="157" fill="hold">
                            <p:stCondLst>
                              <p:cond delay="0"/>
                            </p:stCondLst>
                            <p:childTnLst>
                              <p:par>
                                <p:cTn id="158" presetID="3" presetClass="entr" presetSubtype="10" fill="hold" nodeType="clickEffect">
                                  <p:stCondLst>
                                    <p:cond delay="0"/>
                                  </p:stCondLst>
                                  <p:childTnLst>
                                    <p:set>
                                      <p:cBhvr>
                                        <p:cTn id="159" dur="1" fill="hold">
                                          <p:stCondLst>
                                            <p:cond delay="0"/>
                                          </p:stCondLst>
                                        </p:cTn>
                                        <p:tgtEl>
                                          <p:spTgt spid="199"/>
                                        </p:tgtEl>
                                        <p:attrNameLst>
                                          <p:attrName>style.visibility</p:attrName>
                                        </p:attrNameLst>
                                      </p:cBhvr>
                                      <p:to>
                                        <p:strVal val="visible"/>
                                      </p:to>
                                    </p:set>
                                    <p:animEffect transition="in" filter="blinds(horizontal)">
                                      <p:cBhvr>
                                        <p:cTn id="160" dur="500"/>
                                        <p:tgtEl>
                                          <p:spTgt spid="199"/>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200"/>
                                        </p:tgtEl>
                                        <p:attrNameLst>
                                          <p:attrName>style.visibility</p:attrName>
                                        </p:attrNameLst>
                                      </p:cBhvr>
                                      <p:to>
                                        <p:strVal val="visible"/>
                                      </p:to>
                                    </p:set>
                                    <p:animEffect transition="in" filter="blinds(horizontal)">
                                      <p:cBhvr>
                                        <p:cTn id="163" dur="500"/>
                                        <p:tgtEl>
                                          <p:spTgt spid="200"/>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201"/>
                                        </p:tgtEl>
                                        <p:attrNameLst>
                                          <p:attrName>style.visibility</p:attrName>
                                        </p:attrNameLst>
                                      </p:cBhvr>
                                      <p:to>
                                        <p:strVal val="visible"/>
                                      </p:to>
                                    </p:set>
                                    <p:animEffect transition="in" filter="blinds(horizontal)">
                                      <p:cBhvr>
                                        <p:cTn id="166" dur="500"/>
                                        <p:tgtEl>
                                          <p:spTgt spid="201"/>
                                        </p:tgtEl>
                                      </p:cBhvr>
                                    </p:animEffect>
                                  </p:childTnLst>
                                </p:cTn>
                              </p:par>
                              <p:par>
                                <p:cTn id="167" presetID="3" presetClass="entr" presetSubtype="10" fill="hold" grpId="0" nodeType="withEffect">
                                  <p:stCondLst>
                                    <p:cond delay="0"/>
                                  </p:stCondLst>
                                  <p:childTnLst>
                                    <p:set>
                                      <p:cBhvr>
                                        <p:cTn id="168" dur="1" fill="hold">
                                          <p:stCondLst>
                                            <p:cond delay="0"/>
                                          </p:stCondLst>
                                        </p:cTn>
                                        <p:tgtEl>
                                          <p:spTgt spid="202"/>
                                        </p:tgtEl>
                                        <p:attrNameLst>
                                          <p:attrName>style.visibility</p:attrName>
                                        </p:attrNameLst>
                                      </p:cBhvr>
                                      <p:to>
                                        <p:strVal val="visible"/>
                                      </p:to>
                                    </p:set>
                                    <p:animEffect transition="in" filter="blinds(horizontal)">
                                      <p:cBhvr>
                                        <p:cTn id="169" dur="500"/>
                                        <p:tgtEl>
                                          <p:spTgt spid="202"/>
                                        </p:tgtEl>
                                      </p:cBhvr>
                                    </p:animEffec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3" presetClass="entr" presetSubtype="10" fill="hold" nodeType="clickEffect">
                                  <p:stCondLst>
                                    <p:cond delay="0"/>
                                  </p:stCondLst>
                                  <p:childTnLst>
                                    <p:set>
                                      <p:cBhvr>
                                        <p:cTn id="177" dur="1" fill="hold">
                                          <p:stCondLst>
                                            <p:cond delay="0"/>
                                          </p:stCondLst>
                                        </p:cTn>
                                        <p:tgtEl>
                                          <p:spTgt spid="203"/>
                                        </p:tgtEl>
                                        <p:attrNameLst>
                                          <p:attrName>style.visibility</p:attrName>
                                        </p:attrNameLst>
                                      </p:cBhvr>
                                      <p:to>
                                        <p:strVal val="visible"/>
                                      </p:to>
                                    </p:set>
                                    <p:animEffect transition="in" filter="blinds(horizontal)">
                                      <p:cBhvr>
                                        <p:cTn id="178" dur="500"/>
                                        <p:tgtEl>
                                          <p:spTgt spid="203"/>
                                        </p:tgtEl>
                                      </p:cBhvr>
                                    </p:animEffect>
                                  </p:childTnLst>
                                </p:cTn>
                              </p:par>
                              <p:par>
                                <p:cTn id="179" presetID="3" presetClass="entr" presetSubtype="10" fill="hold" nodeType="withEffect">
                                  <p:stCondLst>
                                    <p:cond delay="0"/>
                                  </p:stCondLst>
                                  <p:childTnLst>
                                    <p:set>
                                      <p:cBhvr>
                                        <p:cTn id="180" dur="1" fill="hold">
                                          <p:stCondLst>
                                            <p:cond delay="0"/>
                                          </p:stCondLst>
                                        </p:cTn>
                                        <p:tgtEl>
                                          <p:spTgt spid="204"/>
                                        </p:tgtEl>
                                        <p:attrNameLst>
                                          <p:attrName>style.visibility</p:attrName>
                                        </p:attrNameLst>
                                      </p:cBhvr>
                                      <p:to>
                                        <p:strVal val="visible"/>
                                      </p:to>
                                    </p:set>
                                    <p:animEffect transition="in" filter="blinds(horizontal)">
                                      <p:cBhvr>
                                        <p:cTn id="181" dur="500"/>
                                        <p:tgtEl>
                                          <p:spTgt spid="204"/>
                                        </p:tgtEl>
                                      </p:cBhvr>
                                    </p:animEffect>
                                  </p:childTnLst>
                                </p:cTn>
                              </p:par>
                              <p:par>
                                <p:cTn id="182" presetID="3" presetClass="entr" presetSubtype="10" fill="hold" nodeType="withEffect">
                                  <p:stCondLst>
                                    <p:cond delay="0"/>
                                  </p:stCondLst>
                                  <p:childTnLst>
                                    <p:set>
                                      <p:cBhvr>
                                        <p:cTn id="183" dur="1" fill="hold">
                                          <p:stCondLst>
                                            <p:cond delay="0"/>
                                          </p:stCondLst>
                                        </p:cTn>
                                        <p:tgtEl>
                                          <p:spTgt spid="205"/>
                                        </p:tgtEl>
                                        <p:attrNameLst>
                                          <p:attrName>style.visibility</p:attrName>
                                        </p:attrNameLst>
                                      </p:cBhvr>
                                      <p:to>
                                        <p:strVal val="visible"/>
                                      </p:to>
                                    </p:set>
                                    <p:animEffect transition="in" filter="blinds(horizontal)">
                                      <p:cBhvr>
                                        <p:cTn id="184" dur="500"/>
                                        <p:tgtEl>
                                          <p:spTgt spid="205"/>
                                        </p:tgtEl>
                                      </p:cBhvr>
                                    </p:animEffect>
                                  </p:childTnLst>
                                </p:cTn>
                              </p:par>
                              <p:par>
                                <p:cTn id="185" presetID="3" presetClass="entr" presetSubtype="10" fill="hold" grpId="0" nodeType="withEffect">
                                  <p:stCondLst>
                                    <p:cond delay="0"/>
                                  </p:stCondLst>
                                  <p:childTnLst>
                                    <p:set>
                                      <p:cBhvr>
                                        <p:cTn id="186" dur="1" fill="hold">
                                          <p:stCondLst>
                                            <p:cond delay="0"/>
                                          </p:stCondLst>
                                        </p:cTn>
                                        <p:tgtEl>
                                          <p:spTgt spid="208"/>
                                        </p:tgtEl>
                                        <p:attrNameLst>
                                          <p:attrName>style.visibility</p:attrName>
                                        </p:attrNameLst>
                                      </p:cBhvr>
                                      <p:to>
                                        <p:strVal val="visible"/>
                                      </p:to>
                                    </p:set>
                                    <p:animEffect transition="in" filter="blinds(horizontal)">
                                      <p:cBhvr>
                                        <p:cTn id="187" dur="500"/>
                                        <p:tgtEl>
                                          <p:spTgt spid="208"/>
                                        </p:tgtEl>
                                      </p:cBhvr>
                                    </p:animEffect>
                                  </p:childTnLst>
                                </p:cTn>
                              </p:par>
                            </p:childTnLst>
                          </p:cTn>
                        </p:par>
                      </p:childTnLst>
                    </p:cTn>
                  </p:par>
                  <p:par>
                    <p:cTn id="188" fill="hold">
                      <p:stCondLst>
                        <p:cond delay="indefinite"/>
                      </p:stCondLst>
                      <p:childTnLst>
                        <p:par>
                          <p:cTn id="189" fill="hold">
                            <p:stCondLst>
                              <p:cond delay="0"/>
                            </p:stCondLst>
                            <p:childTnLst>
                              <p:par>
                                <p:cTn id="190" presetID="3" presetClass="entr" presetSubtype="10" fill="hold" nodeType="clickEffect">
                                  <p:stCondLst>
                                    <p:cond delay="0"/>
                                  </p:stCondLst>
                                  <p:childTnLst>
                                    <p:set>
                                      <p:cBhvr>
                                        <p:cTn id="191" dur="1" fill="hold">
                                          <p:stCondLst>
                                            <p:cond delay="0"/>
                                          </p:stCondLst>
                                        </p:cTn>
                                        <p:tgtEl>
                                          <p:spTgt spid="213"/>
                                        </p:tgtEl>
                                        <p:attrNameLst>
                                          <p:attrName>style.visibility</p:attrName>
                                        </p:attrNameLst>
                                      </p:cBhvr>
                                      <p:to>
                                        <p:strVal val="visible"/>
                                      </p:to>
                                    </p:set>
                                    <p:animEffect transition="in" filter="blinds(horizontal)">
                                      <p:cBhvr>
                                        <p:cTn id="192" dur="500"/>
                                        <p:tgtEl>
                                          <p:spTgt spid="213"/>
                                        </p:tgtEl>
                                      </p:cBhvr>
                                    </p:animEffect>
                                  </p:childTnLst>
                                </p:cTn>
                              </p:par>
                              <p:par>
                                <p:cTn id="193" presetID="3" presetClass="entr" presetSubtype="10" fill="hold" grpId="0" nodeType="withEffect">
                                  <p:stCondLst>
                                    <p:cond delay="0"/>
                                  </p:stCondLst>
                                  <p:childTnLst>
                                    <p:set>
                                      <p:cBhvr>
                                        <p:cTn id="194" dur="1" fill="hold">
                                          <p:stCondLst>
                                            <p:cond delay="0"/>
                                          </p:stCondLst>
                                        </p:cTn>
                                        <p:tgtEl>
                                          <p:spTgt spid="214"/>
                                        </p:tgtEl>
                                        <p:attrNameLst>
                                          <p:attrName>style.visibility</p:attrName>
                                        </p:attrNameLst>
                                      </p:cBhvr>
                                      <p:to>
                                        <p:strVal val="visible"/>
                                      </p:to>
                                    </p:set>
                                    <p:animEffect transition="in" filter="blinds(horizontal)">
                                      <p:cBhvr>
                                        <p:cTn id="195" dur="500"/>
                                        <p:tgtEl>
                                          <p:spTgt spid="214"/>
                                        </p:tgtEl>
                                      </p:cBhvr>
                                    </p:animEffect>
                                  </p:childTnLst>
                                </p:cTn>
                              </p:par>
                            </p:childTnLst>
                          </p:cTn>
                        </p:par>
                      </p:childTnLst>
                    </p:cTn>
                  </p:par>
                  <p:par>
                    <p:cTn id="196" fill="hold">
                      <p:stCondLst>
                        <p:cond delay="indefinite"/>
                      </p:stCondLst>
                      <p:childTnLst>
                        <p:par>
                          <p:cTn id="197" fill="hold">
                            <p:stCondLst>
                              <p:cond delay="0"/>
                            </p:stCondLst>
                            <p:childTnLst>
                              <p:par>
                                <p:cTn id="198" presetID="3" presetClass="entr" presetSubtype="10" fill="hold" nodeType="clickEffect">
                                  <p:stCondLst>
                                    <p:cond delay="0"/>
                                  </p:stCondLst>
                                  <p:childTnLst>
                                    <p:set>
                                      <p:cBhvr>
                                        <p:cTn id="199" dur="1" fill="hold">
                                          <p:stCondLst>
                                            <p:cond delay="0"/>
                                          </p:stCondLst>
                                        </p:cTn>
                                        <p:tgtEl>
                                          <p:spTgt spid="216"/>
                                        </p:tgtEl>
                                        <p:attrNameLst>
                                          <p:attrName>style.visibility</p:attrName>
                                        </p:attrNameLst>
                                      </p:cBhvr>
                                      <p:to>
                                        <p:strVal val="visible"/>
                                      </p:to>
                                    </p:set>
                                    <p:animEffect transition="in" filter="blinds(horizontal)">
                                      <p:cBhvr>
                                        <p:cTn id="200" dur="500"/>
                                        <p:tgtEl>
                                          <p:spTgt spid="216"/>
                                        </p:tgtEl>
                                      </p:cBhvr>
                                    </p:animEffect>
                                  </p:childTnLst>
                                </p:cTn>
                              </p:par>
                              <p:par>
                                <p:cTn id="201" presetID="3" presetClass="entr" presetSubtype="10" fill="hold" grpId="0" nodeType="withEffect">
                                  <p:stCondLst>
                                    <p:cond delay="0"/>
                                  </p:stCondLst>
                                  <p:childTnLst>
                                    <p:set>
                                      <p:cBhvr>
                                        <p:cTn id="202" dur="1" fill="hold">
                                          <p:stCondLst>
                                            <p:cond delay="0"/>
                                          </p:stCondLst>
                                        </p:cTn>
                                        <p:tgtEl>
                                          <p:spTgt spid="217"/>
                                        </p:tgtEl>
                                        <p:attrNameLst>
                                          <p:attrName>style.visibility</p:attrName>
                                        </p:attrNameLst>
                                      </p:cBhvr>
                                      <p:to>
                                        <p:strVal val="visible"/>
                                      </p:to>
                                    </p:set>
                                    <p:animEffect transition="in" filter="blinds(horizontal)">
                                      <p:cBhvr>
                                        <p:cTn id="203" dur="500"/>
                                        <p:tgtEl>
                                          <p:spTgt spid="217"/>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nodeType="clickEffect">
                                  <p:stCondLst>
                                    <p:cond delay="0"/>
                                  </p:stCondLst>
                                  <p:childTnLst>
                                    <p:set>
                                      <p:cBhvr>
                                        <p:cTn id="207" dur="1" fill="hold">
                                          <p:stCondLst>
                                            <p:cond delay="0"/>
                                          </p:stCondLst>
                                        </p:cTn>
                                        <p:tgtEl>
                                          <p:spTgt spid="218"/>
                                        </p:tgtEl>
                                        <p:attrNameLst>
                                          <p:attrName>style.visibility</p:attrName>
                                        </p:attrNameLst>
                                      </p:cBhvr>
                                      <p:to>
                                        <p:strVal val="visible"/>
                                      </p:to>
                                    </p:set>
                                    <p:animEffect transition="in" filter="blinds(horizontal)">
                                      <p:cBhvr>
                                        <p:cTn id="208" dur="500"/>
                                        <p:tgtEl>
                                          <p:spTgt spid="218"/>
                                        </p:tgtEl>
                                      </p:cBhvr>
                                    </p:animEffect>
                                  </p:childTnLst>
                                </p:cTn>
                              </p:par>
                              <p:par>
                                <p:cTn id="209" presetID="3" presetClass="entr" presetSubtype="10" fill="hold" grpId="0" nodeType="withEffect">
                                  <p:stCondLst>
                                    <p:cond delay="0"/>
                                  </p:stCondLst>
                                  <p:childTnLst>
                                    <p:set>
                                      <p:cBhvr>
                                        <p:cTn id="210" dur="1" fill="hold">
                                          <p:stCondLst>
                                            <p:cond delay="0"/>
                                          </p:stCondLst>
                                        </p:cTn>
                                        <p:tgtEl>
                                          <p:spTgt spid="215"/>
                                        </p:tgtEl>
                                        <p:attrNameLst>
                                          <p:attrName>style.visibility</p:attrName>
                                        </p:attrNameLst>
                                      </p:cBhvr>
                                      <p:to>
                                        <p:strVal val="visible"/>
                                      </p:to>
                                    </p:set>
                                    <p:animEffect transition="in" filter="blinds(horizontal)">
                                      <p:cBhvr>
                                        <p:cTn id="211" dur="500"/>
                                        <p:tgtEl>
                                          <p:spTgt spid="215"/>
                                        </p:tgtEl>
                                      </p:cBhvr>
                                    </p:animEffect>
                                  </p:childTnLst>
                                </p:cTn>
                              </p:par>
                            </p:childTnLst>
                          </p:cTn>
                        </p:par>
                      </p:childTnLst>
                    </p:cTn>
                  </p:par>
                  <p:par>
                    <p:cTn id="212" fill="hold">
                      <p:stCondLst>
                        <p:cond delay="indefinite"/>
                      </p:stCondLst>
                      <p:childTnLst>
                        <p:par>
                          <p:cTn id="213" fill="hold">
                            <p:stCondLst>
                              <p:cond delay="0"/>
                            </p:stCondLst>
                            <p:childTnLst>
                              <p:par>
                                <p:cTn id="214" presetID="3" presetClass="entr" presetSubtype="10" fill="hold" nodeType="clickEffect">
                                  <p:stCondLst>
                                    <p:cond delay="0"/>
                                  </p:stCondLst>
                                  <p:childTnLst>
                                    <p:set>
                                      <p:cBhvr>
                                        <p:cTn id="215" dur="1" fill="hold">
                                          <p:stCondLst>
                                            <p:cond delay="0"/>
                                          </p:stCondLst>
                                        </p:cTn>
                                        <p:tgtEl>
                                          <p:spTgt spid="206"/>
                                        </p:tgtEl>
                                        <p:attrNameLst>
                                          <p:attrName>style.visibility</p:attrName>
                                        </p:attrNameLst>
                                      </p:cBhvr>
                                      <p:to>
                                        <p:strVal val="visible"/>
                                      </p:to>
                                    </p:set>
                                    <p:animEffect transition="in" filter="blinds(horizontal)">
                                      <p:cBhvr>
                                        <p:cTn id="216" dur="500"/>
                                        <p:tgtEl>
                                          <p:spTgt spid="206"/>
                                        </p:tgtEl>
                                      </p:cBhvr>
                                    </p:animEffect>
                                  </p:childTnLst>
                                </p:cTn>
                              </p:par>
                              <p:par>
                                <p:cTn id="217" presetID="3" presetClass="entr" presetSubtype="10" fill="hold" nodeType="withEffect">
                                  <p:stCondLst>
                                    <p:cond delay="0"/>
                                  </p:stCondLst>
                                  <p:childTnLst>
                                    <p:set>
                                      <p:cBhvr>
                                        <p:cTn id="218" dur="1" fill="hold">
                                          <p:stCondLst>
                                            <p:cond delay="0"/>
                                          </p:stCondLst>
                                        </p:cTn>
                                        <p:tgtEl>
                                          <p:spTgt spid="207"/>
                                        </p:tgtEl>
                                        <p:attrNameLst>
                                          <p:attrName>style.visibility</p:attrName>
                                        </p:attrNameLst>
                                      </p:cBhvr>
                                      <p:to>
                                        <p:strVal val="visible"/>
                                      </p:to>
                                    </p:set>
                                    <p:animEffect transition="in" filter="blinds(horizontal)">
                                      <p:cBhvr>
                                        <p:cTn id="219" dur="500"/>
                                        <p:tgtEl>
                                          <p:spTgt spid="207"/>
                                        </p:tgtEl>
                                      </p:cBhvr>
                                    </p:animEffect>
                                  </p:childTnLst>
                                </p:cTn>
                              </p:par>
                              <p:par>
                                <p:cTn id="220" presetID="3" presetClass="entr" presetSubtype="10" fill="hold" nodeType="withEffect">
                                  <p:stCondLst>
                                    <p:cond delay="0"/>
                                  </p:stCondLst>
                                  <p:childTnLst>
                                    <p:set>
                                      <p:cBhvr>
                                        <p:cTn id="221" dur="1" fill="hold">
                                          <p:stCondLst>
                                            <p:cond delay="0"/>
                                          </p:stCondLst>
                                        </p:cTn>
                                        <p:tgtEl>
                                          <p:spTgt spid="211"/>
                                        </p:tgtEl>
                                        <p:attrNameLst>
                                          <p:attrName>style.visibility</p:attrName>
                                        </p:attrNameLst>
                                      </p:cBhvr>
                                      <p:to>
                                        <p:strVal val="visible"/>
                                      </p:to>
                                    </p:set>
                                    <p:animEffect transition="in" filter="blinds(horizontal)">
                                      <p:cBhvr>
                                        <p:cTn id="222" dur="500"/>
                                        <p:tgtEl>
                                          <p:spTgt spid="211"/>
                                        </p:tgtEl>
                                      </p:cBhvr>
                                    </p:animEffect>
                                  </p:childTnLst>
                                </p:cTn>
                              </p:par>
                              <p:par>
                                <p:cTn id="223" presetID="3" presetClass="entr" presetSubtype="10" fill="hold" nodeType="withEffect">
                                  <p:stCondLst>
                                    <p:cond delay="0"/>
                                  </p:stCondLst>
                                  <p:childTnLst>
                                    <p:set>
                                      <p:cBhvr>
                                        <p:cTn id="224" dur="1" fill="hold">
                                          <p:stCondLst>
                                            <p:cond delay="0"/>
                                          </p:stCondLst>
                                        </p:cTn>
                                        <p:tgtEl>
                                          <p:spTgt spid="212"/>
                                        </p:tgtEl>
                                        <p:attrNameLst>
                                          <p:attrName>style.visibility</p:attrName>
                                        </p:attrNameLst>
                                      </p:cBhvr>
                                      <p:to>
                                        <p:strVal val="visible"/>
                                      </p:to>
                                    </p:set>
                                    <p:animEffect transition="in" filter="blinds(horizontal)">
                                      <p:cBhvr>
                                        <p:cTn id="225" dur="500"/>
                                        <p:tgtEl>
                                          <p:spTgt spid="212"/>
                                        </p:tgtEl>
                                      </p:cBhvr>
                                    </p:animEffect>
                                  </p:childTnLst>
                                </p:cTn>
                              </p:par>
                              <p:par>
                                <p:cTn id="226" presetID="3" presetClass="entr" presetSubtype="10" fill="hold" grpId="0" nodeType="withEffect">
                                  <p:stCondLst>
                                    <p:cond delay="0"/>
                                  </p:stCondLst>
                                  <p:childTnLst>
                                    <p:set>
                                      <p:cBhvr>
                                        <p:cTn id="227" dur="1" fill="hold">
                                          <p:stCondLst>
                                            <p:cond delay="0"/>
                                          </p:stCondLst>
                                        </p:cTn>
                                        <p:tgtEl>
                                          <p:spTgt spid="209"/>
                                        </p:tgtEl>
                                        <p:attrNameLst>
                                          <p:attrName>style.visibility</p:attrName>
                                        </p:attrNameLst>
                                      </p:cBhvr>
                                      <p:to>
                                        <p:strVal val="visible"/>
                                      </p:to>
                                    </p:set>
                                    <p:animEffect transition="in" filter="blinds(horizontal)">
                                      <p:cBhvr>
                                        <p:cTn id="228" dur="500"/>
                                        <p:tgtEl>
                                          <p:spTgt spid="209"/>
                                        </p:tgtEl>
                                      </p:cBhvr>
                                    </p:animEffect>
                                  </p:childTnLst>
                                </p:cTn>
                              </p:par>
                              <p:par>
                                <p:cTn id="229" presetID="3" presetClass="entr" presetSubtype="10" fill="hold" grpId="0" nodeType="withEffect">
                                  <p:stCondLst>
                                    <p:cond delay="0"/>
                                  </p:stCondLst>
                                  <p:childTnLst>
                                    <p:set>
                                      <p:cBhvr>
                                        <p:cTn id="230" dur="1" fill="hold">
                                          <p:stCondLst>
                                            <p:cond delay="0"/>
                                          </p:stCondLst>
                                        </p:cTn>
                                        <p:tgtEl>
                                          <p:spTgt spid="210"/>
                                        </p:tgtEl>
                                        <p:attrNameLst>
                                          <p:attrName>style.visibility</p:attrName>
                                        </p:attrNameLst>
                                      </p:cBhvr>
                                      <p:to>
                                        <p:strVal val="visible"/>
                                      </p:to>
                                    </p:set>
                                    <p:animEffect transition="in" filter="blinds(horizontal)">
                                      <p:cBhvr>
                                        <p:cTn id="231" dur="500"/>
                                        <p:tgtEl>
                                          <p:spTgt spid="210"/>
                                        </p:tgtEl>
                                      </p:cBhvr>
                                    </p:animEffect>
                                  </p:childTnLst>
                                </p:cTn>
                              </p:par>
                            </p:childTnLst>
                          </p:cTn>
                        </p:par>
                      </p:childTnLst>
                    </p:cTn>
                  </p:par>
                  <p:par>
                    <p:cTn id="232" fill="hold">
                      <p:stCondLst>
                        <p:cond delay="indefinite"/>
                      </p:stCondLst>
                      <p:childTnLst>
                        <p:par>
                          <p:cTn id="233" fill="hold">
                            <p:stCondLst>
                              <p:cond delay="0"/>
                            </p:stCondLst>
                            <p:childTnLst>
                              <p:par>
                                <p:cTn id="234" presetID="3" presetClass="entr" presetSubtype="10" fill="hold" nodeType="clickEffect">
                                  <p:stCondLst>
                                    <p:cond delay="0"/>
                                  </p:stCondLst>
                                  <p:childTnLst>
                                    <p:set>
                                      <p:cBhvr>
                                        <p:cTn id="235" dur="1" fill="hold">
                                          <p:stCondLst>
                                            <p:cond delay="0"/>
                                          </p:stCondLst>
                                        </p:cTn>
                                        <p:tgtEl>
                                          <p:spTgt spid="219"/>
                                        </p:tgtEl>
                                        <p:attrNameLst>
                                          <p:attrName>style.visibility</p:attrName>
                                        </p:attrNameLst>
                                      </p:cBhvr>
                                      <p:to>
                                        <p:strVal val="visible"/>
                                      </p:to>
                                    </p:set>
                                    <p:animEffect transition="in" filter="blinds(horizontal)">
                                      <p:cBhvr>
                                        <p:cTn id="236" dur="500"/>
                                        <p:tgtEl>
                                          <p:spTgt spid="219"/>
                                        </p:tgtEl>
                                      </p:cBhvr>
                                    </p:animEffect>
                                  </p:childTnLst>
                                </p:cTn>
                              </p:par>
                              <p:par>
                                <p:cTn id="237" presetID="3" presetClass="entr" presetSubtype="10" fill="hold" nodeType="withEffect">
                                  <p:stCondLst>
                                    <p:cond delay="0"/>
                                  </p:stCondLst>
                                  <p:childTnLst>
                                    <p:set>
                                      <p:cBhvr>
                                        <p:cTn id="238" dur="1" fill="hold">
                                          <p:stCondLst>
                                            <p:cond delay="0"/>
                                          </p:stCondLst>
                                        </p:cTn>
                                        <p:tgtEl>
                                          <p:spTgt spid="220"/>
                                        </p:tgtEl>
                                        <p:attrNameLst>
                                          <p:attrName>style.visibility</p:attrName>
                                        </p:attrNameLst>
                                      </p:cBhvr>
                                      <p:to>
                                        <p:strVal val="visible"/>
                                      </p:to>
                                    </p:set>
                                    <p:animEffect transition="in" filter="blinds(horizontal)">
                                      <p:cBhvr>
                                        <p:cTn id="239" dur="500"/>
                                        <p:tgtEl>
                                          <p:spTgt spid="220"/>
                                        </p:tgtEl>
                                      </p:cBhvr>
                                    </p:animEffect>
                                  </p:childTnLst>
                                </p:cTn>
                              </p:par>
                              <p:par>
                                <p:cTn id="240" presetID="3" presetClass="entr" presetSubtype="10" fill="hold" nodeType="withEffect">
                                  <p:stCondLst>
                                    <p:cond delay="0"/>
                                  </p:stCondLst>
                                  <p:childTnLst>
                                    <p:set>
                                      <p:cBhvr>
                                        <p:cTn id="241" dur="1" fill="hold">
                                          <p:stCondLst>
                                            <p:cond delay="0"/>
                                          </p:stCondLst>
                                        </p:cTn>
                                        <p:tgtEl>
                                          <p:spTgt spid="222"/>
                                        </p:tgtEl>
                                        <p:attrNameLst>
                                          <p:attrName>style.visibility</p:attrName>
                                        </p:attrNameLst>
                                      </p:cBhvr>
                                      <p:to>
                                        <p:strVal val="visible"/>
                                      </p:to>
                                    </p:set>
                                    <p:animEffect transition="in" filter="blinds(horizontal)">
                                      <p:cBhvr>
                                        <p:cTn id="242" dur="500"/>
                                        <p:tgtEl>
                                          <p:spTgt spid="222"/>
                                        </p:tgtEl>
                                      </p:cBhvr>
                                    </p:animEffect>
                                  </p:childTnLst>
                                </p:cTn>
                              </p:par>
                              <p:par>
                                <p:cTn id="243" presetID="3" presetClass="entr" presetSubtype="10" fill="hold" nodeType="withEffect">
                                  <p:stCondLst>
                                    <p:cond delay="0"/>
                                  </p:stCondLst>
                                  <p:childTnLst>
                                    <p:set>
                                      <p:cBhvr>
                                        <p:cTn id="244" dur="1" fill="hold">
                                          <p:stCondLst>
                                            <p:cond delay="0"/>
                                          </p:stCondLst>
                                        </p:cTn>
                                        <p:tgtEl>
                                          <p:spTgt spid="221"/>
                                        </p:tgtEl>
                                        <p:attrNameLst>
                                          <p:attrName>style.visibility</p:attrName>
                                        </p:attrNameLst>
                                      </p:cBhvr>
                                      <p:to>
                                        <p:strVal val="visible"/>
                                      </p:to>
                                    </p:set>
                                    <p:animEffect transition="in" filter="blinds(horizontal)">
                                      <p:cBhvr>
                                        <p:cTn id="245"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6" fill="hold" display="0">
                  <p:stCondLst>
                    <p:cond delay="indefinite"/>
                  </p:stCondLst>
                  <p:endCondLst>
                    <p:cond evt="onStopAudio" delay="0">
                      <p:tgtEl>
                        <p:sldTgt/>
                      </p:tgtEl>
                    </p:cond>
                  </p:endCondLst>
                </p:cTn>
                <p:tgtEl>
                  <p:spTgt spid="4"/>
                </p:tgtEl>
              </p:cMediaNode>
            </p:audio>
          </p:childTnLst>
        </p:cTn>
      </p:par>
    </p:tnLst>
    <p:bldLst>
      <p:bldP spid="153" grpId="0"/>
      <p:bldP spid="157" grpId="0"/>
      <p:bldP spid="163" grpId="0"/>
      <p:bldP spid="200" grpId="0"/>
      <p:bldP spid="201" grpId="0"/>
      <p:bldP spid="202" grpId="0" animBg="1"/>
      <p:bldP spid="208" grpId="0"/>
      <p:bldP spid="209" grpId="0"/>
      <p:bldP spid="210" grpId="0"/>
      <p:bldP spid="214" grpId="0"/>
      <p:bldP spid="215" grpId="0"/>
      <p:bldP spid="217"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(2-2)  </a:t>
            </a:r>
            <a:r>
              <a:rPr lang="en-US" altLang="zh-CN" dirty="0" err="1" smtClean="0">
                <a:sym typeface="Arial" panose="020B0604020202090204" pitchFamily="34" charset="0"/>
              </a:rPr>
              <a:t>SpaceSaving</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81308" y="5735419"/>
            <a:ext cx="11429384" cy="646331"/>
          </a:xfrm>
          <a:prstGeom prst="rect">
            <a:avLst/>
          </a:prstGeom>
          <a:noFill/>
        </p:spPr>
        <p:txBody>
          <a:bodyPr wrap="square" rtlCol="0">
            <a:spAutoFit/>
          </a:bodyPr>
          <a:lstStyle/>
          <a:p>
            <a:pPr marL="228600" indent="-228600">
              <a:buFont typeface="+mj-lt"/>
              <a:buAutoNum type="arabicPeriod"/>
            </a:pPr>
            <a:r>
              <a:rPr lang="en-US" altLang="zh-CN" sz="1200" dirty="0"/>
              <a:t>A. </a:t>
            </a:r>
            <a:r>
              <a:rPr lang="en-US" altLang="zh-CN" sz="1200" dirty="0" err="1"/>
              <a:t>Metwally</a:t>
            </a:r>
            <a:r>
              <a:rPr lang="en-US" altLang="zh-CN" sz="1200" dirty="0"/>
              <a:t>, D. Agrawal, and A. El </a:t>
            </a:r>
            <a:r>
              <a:rPr lang="en-US" altLang="zh-CN" sz="1200" dirty="0" err="1"/>
              <a:t>Abbadi</a:t>
            </a:r>
            <a:r>
              <a:rPr lang="en-US" altLang="zh-CN" sz="1200" dirty="0"/>
              <a:t>. Efficient computation of frequent and top-k elements in data streams. In Proc. Springer ICDT, 2005.</a:t>
            </a:r>
          </a:p>
          <a:p>
            <a:pPr marL="228600" indent="-228600">
              <a:buFont typeface="+mj-lt"/>
              <a:buAutoNum type="arabicPeriod"/>
            </a:pPr>
            <a:r>
              <a:rPr lang="en-US" altLang="zh-CN" sz="1200" dirty="0"/>
              <a:t>Ting D. Data Sketches for Disaggregated Subset Sum and Frequent Item Estimation[C</a:t>
            </a:r>
            <a:r>
              <a:rPr lang="en-US" altLang="zh-CN" sz="1200" dirty="0" smtClean="0"/>
              <a:t>]//Proceedings of the 2018 International Conference on Management of Data. ACM, 2018: 1129-1140.</a:t>
            </a:r>
            <a:endParaRPr lang="en-US" altLang="zh-CN" sz="1200" dirty="0"/>
          </a:p>
        </p:txBody>
      </p:sp>
      <p:grpSp>
        <p:nvGrpSpPr>
          <p:cNvPr id="77" name="Group 22"/>
          <p:cNvGrpSpPr>
            <a:grpSpLocks noChangeAspect="1"/>
          </p:cNvGrpSpPr>
          <p:nvPr/>
        </p:nvGrpSpPr>
        <p:grpSpPr>
          <a:xfrm>
            <a:off x="2640893" y="2504023"/>
            <a:ext cx="2074222" cy="347472"/>
            <a:chOff x="582399" y="2356923"/>
            <a:chExt cx="2074221" cy="347472"/>
          </a:xfrm>
        </p:grpSpPr>
        <p:sp>
          <p:nvSpPr>
            <p:cNvPr id="78" name="Rounded Rectangle 30"/>
            <p:cNvSpPr>
              <a:spLocks noChangeAspect="1"/>
            </p:cNvSpPr>
            <p:nvPr/>
          </p:nvSpPr>
          <p:spPr>
            <a:xfrm>
              <a:off x="582399" y="2356923"/>
              <a:ext cx="344646" cy="347472"/>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9" name="Rounded Rectangle 32"/>
            <p:cNvSpPr>
              <a:spLocks noChangeAspect="1"/>
            </p:cNvSpPr>
            <p:nvPr/>
          </p:nvSpPr>
          <p:spPr>
            <a:xfrm>
              <a:off x="928578"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0" name="Rounded Rectangle 33"/>
            <p:cNvSpPr>
              <a:spLocks noChangeAspect="1"/>
            </p:cNvSpPr>
            <p:nvPr/>
          </p:nvSpPr>
          <p:spPr>
            <a:xfrm>
              <a:off x="1273224"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1" name="Rounded Rectangle 34"/>
            <p:cNvSpPr>
              <a:spLocks noChangeAspect="1"/>
            </p:cNvSpPr>
            <p:nvPr/>
          </p:nvSpPr>
          <p:spPr>
            <a:xfrm>
              <a:off x="1619403"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2" name="Rounded Rectangle 35"/>
            <p:cNvSpPr>
              <a:spLocks noChangeAspect="1"/>
            </p:cNvSpPr>
            <p:nvPr/>
          </p:nvSpPr>
          <p:spPr>
            <a:xfrm>
              <a:off x="1965795"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3" name="Rounded Rectangle 41"/>
            <p:cNvSpPr>
              <a:spLocks noChangeAspect="1"/>
            </p:cNvSpPr>
            <p:nvPr/>
          </p:nvSpPr>
          <p:spPr>
            <a:xfrm>
              <a:off x="2311974"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84" name="Rounded Rectangle 47"/>
          <p:cNvSpPr>
            <a:spLocks noChangeAspect="1"/>
          </p:cNvSpPr>
          <p:nvPr/>
        </p:nvSpPr>
        <p:spPr>
          <a:xfrm>
            <a:off x="8212446" y="2483262"/>
            <a:ext cx="344646" cy="347472"/>
          </a:xfrm>
          <a:prstGeom prst="roundRect">
            <a:avLst/>
          </a:prstGeom>
          <a:solidFill>
            <a:srgbClr val="FF26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85" name="Straight Arrow Connector 53"/>
          <p:cNvCxnSpPr/>
          <p:nvPr/>
        </p:nvCxnSpPr>
        <p:spPr>
          <a:xfrm>
            <a:off x="2498110" y="3029452"/>
            <a:ext cx="233402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54"/>
          <p:cNvCxnSpPr/>
          <p:nvPr/>
        </p:nvCxnSpPr>
        <p:spPr>
          <a:xfrm flipV="1">
            <a:off x="7280808" y="3014032"/>
            <a:ext cx="2267233"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61"/>
          <p:cNvSpPr txBox="1"/>
          <p:nvPr/>
        </p:nvSpPr>
        <p:spPr>
          <a:xfrm>
            <a:off x="7418370" y="2538609"/>
            <a:ext cx="184731" cy="369332"/>
          </a:xfrm>
          <a:prstGeom prst="rect">
            <a:avLst/>
          </a:prstGeom>
          <a:noFill/>
        </p:spPr>
        <p:txBody>
          <a:bodyPr wrap="none" rtlCol="0">
            <a:spAutoFit/>
          </a:bodyPr>
          <a:lstStyle/>
          <a:p>
            <a:endParaRPr lang="en-US" dirty="0">
              <a:solidFill>
                <a:srgbClr val="000000"/>
              </a:solidFill>
            </a:endParaRPr>
          </a:p>
        </p:txBody>
      </p:sp>
      <p:grpSp>
        <p:nvGrpSpPr>
          <p:cNvPr id="88" name="Group 19"/>
          <p:cNvGrpSpPr/>
          <p:nvPr/>
        </p:nvGrpSpPr>
        <p:grpSpPr>
          <a:xfrm>
            <a:off x="692300" y="2318133"/>
            <a:ext cx="1750857" cy="1317263"/>
            <a:chOff x="-22665" y="3893132"/>
            <a:chExt cx="1750857" cy="1317263"/>
          </a:xfrm>
        </p:grpSpPr>
        <p:sp>
          <p:nvSpPr>
            <p:cNvPr id="89" name="TextBox 14"/>
            <p:cNvSpPr txBox="1"/>
            <p:nvPr/>
          </p:nvSpPr>
          <p:spPr>
            <a:xfrm>
              <a:off x="459944" y="3893132"/>
              <a:ext cx="864096" cy="523220"/>
            </a:xfrm>
            <a:prstGeom prst="rect">
              <a:avLst/>
            </a:prstGeom>
            <a:noFill/>
          </p:spPr>
          <p:txBody>
            <a:bodyPr wrap="square" rtlCol="0">
              <a:spAutoFit/>
            </a:bodyPr>
            <a:lstStyle/>
            <a:p>
              <a:pPr algn="ctr"/>
              <a:r>
                <a:rPr lang="en-US" sz="2800" dirty="0">
                  <a:solidFill>
                    <a:srgbClr val="000000"/>
                  </a:solidFill>
                  <a:latin typeface="Microsoft YaHei" charset="0"/>
                  <a:ea typeface="Microsoft YaHei" charset="0"/>
                  <a:cs typeface="Microsoft YaHei" charset="0"/>
                </a:rPr>
                <a:t>0:0</a:t>
              </a:r>
              <a:endParaRPr lang="en-US" dirty="0"/>
            </a:p>
          </p:txBody>
        </p:sp>
        <p:sp>
          <p:nvSpPr>
            <p:cNvPr id="90" name="TextBox 40"/>
            <p:cNvSpPr txBox="1"/>
            <p:nvPr/>
          </p:nvSpPr>
          <p:spPr>
            <a:xfrm>
              <a:off x="-22665" y="4687175"/>
              <a:ext cx="864096" cy="523220"/>
            </a:xfrm>
            <a:prstGeom prst="rect">
              <a:avLst/>
            </a:prstGeom>
            <a:noFill/>
          </p:spPr>
          <p:txBody>
            <a:bodyPr wrap="square" rtlCol="0">
              <a:spAutoFit/>
            </a:bodyPr>
            <a:lstStyle/>
            <a:p>
              <a:pPr algn="ctr"/>
              <a:r>
                <a:rPr lang="en-US" sz="2800" dirty="0">
                  <a:solidFill>
                    <a:srgbClr val="000000"/>
                  </a:solidFill>
                  <a:latin typeface="Microsoft YaHei" charset="0"/>
                  <a:ea typeface="Microsoft YaHei" charset="0"/>
                  <a:cs typeface="Microsoft YaHei" charset="0"/>
                </a:rPr>
                <a:t>0:0</a:t>
              </a:r>
              <a:endParaRPr lang="en-US" dirty="0"/>
            </a:p>
          </p:txBody>
        </p:sp>
        <p:sp>
          <p:nvSpPr>
            <p:cNvPr id="91" name="TextBox 44"/>
            <p:cNvSpPr txBox="1"/>
            <p:nvPr/>
          </p:nvSpPr>
          <p:spPr>
            <a:xfrm>
              <a:off x="864096" y="4687175"/>
              <a:ext cx="864096" cy="523220"/>
            </a:xfrm>
            <a:prstGeom prst="rect">
              <a:avLst/>
            </a:prstGeom>
            <a:noFill/>
          </p:spPr>
          <p:txBody>
            <a:bodyPr wrap="square" rtlCol="0">
              <a:spAutoFit/>
            </a:bodyPr>
            <a:lstStyle/>
            <a:p>
              <a:pPr algn="ctr"/>
              <a:r>
                <a:rPr lang="en-US" sz="2800" dirty="0">
                  <a:solidFill>
                    <a:srgbClr val="000000"/>
                  </a:solidFill>
                  <a:latin typeface="Microsoft YaHei" charset="0"/>
                  <a:ea typeface="Microsoft YaHei" charset="0"/>
                  <a:cs typeface="Microsoft YaHei" charset="0"/>
                </a:rPr>
                <a:t>0:0</a:t>
              </a:r>
              <a:endParaRPr lang="en-US" dirty="0"/>
            </a:p>
          </p:txBody>
        </p:sp>
        <p:cxnSp>
          <p:nvCxnSpPr>
            <p:cNvPr id="92" name="Straight Connector 16"/>
            <p:cNvCxnSpPr>
              <a:stCxn id="89" idx="2"/>
              <a:endCxn id="90" idx="0"/>
            </p:cNvCxnSpPr>
            <p:nvPr/>
          </p:nvCxnSpPr>
          <p:spPr>
            <a:xfrm flipH="1">
              <a:off x="409383" y="4416352"/>
              <a:ext cx="482609"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45"/>
            <p:cNvCxnSpPr>
              <a:stCxn id="89" idx="2"/>
              <a:endCxn id="91" idx="0"/>
            </p:cNvCxnSpPr>
            <p:nvPr/>
          </p:nvCxnSpPr>
          <p:spPr>
            <a:xfrm>
              <a:off x="891992" y="4416352"/>
              <a:ext cx="404152"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94" name="Group 21"/>
          <p:cNvGrpSpPr/>
          <p:nvPr/>
        </p:nvGrpSpPr>
        <p:grpSpPr>
          <a:xfrm>
            <a:off x="5250536" y="2331320"/>
            <a:ext cx="1750857" cy="1317719"/>
            <a:chOff x="267205" y="3930645"/>
            <a:chExt cx="1750857" cy="1317719"/>
          </a:xfrm>
        </p:grpSpPr>
        <p:sp>
          <p:nvSpPr>
            <p:cNvPr id="95" name="Rounded Rectangle 51"/>
            <p:cNvSpPr>
              <a:spLocks noChangeAspect="1"/>
            </p:cNvSpPr>
            <p:nvPr/>
          </p:nvSpPr>
          <p:spPr>
            <a:xfrm>
              <a:off x="431614" y="4941168"/>
              <a:ext cx="172323" cy="173736"/>
            </a:xfrm>
            <a:prstGeom prst="roundRect">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6" name="Rounded Rectangle 52"/>
            <p:cNvSpPr>
              <a:spLocks noChangeAspect="1"/>
            </p:cNvSpPr>
            <p:nvPr/>
          </p:nvSpPr>
          <p:spPr>
            <a:xfrm>
              <a:off x="1311388" y="4941168"/>
              <a:ext cx="172323" cy="173736"/>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97" name="Group 62"/>
            <p:cNvGrpSpPr/>
            <p:nvPr/>
          </p:nvGrpSpPr>
          <p:grpSpPr>
            <a:xfrm>
              <a:off x="267205" y="3930645"/>
              <a:ext cx="1750857" cy="1317719"/>
              <a:chOff x="-22665" y="3893132"/>
              <a:chExt cx="1750857" cy="1317719"/>
            </a:xfrm>
          </p:grpSpPr>
          <p:sp>
            <p:nvSpPr>
              <p:cNvPr id="99" name="TextBox 63"/>
              <p:cNvSpPr txBox="1"/>
              <p:nvPr/>
            </p:nvSpPr>
            <p:spPr>
              <a:xfrm>
                <a:off x="459944" y="3893132"/>
                <a:ext cx="864096" cy="523220"/>
              </a:xfrm>
              <a:prstGeom prst="rect">
                <a:avLst/>
              </a:prstGeom>
              <a:noFill/>
            </p:spPr>
            <p:txBody>
              <a:bodyPr wrap="square" rtlCol="0">
                <a:spAutoFit/>
              </a:bodyPr>
              <a:lstStyle/>
              <a:p>
                <a:pPr algn="ctr"/>
                <a:r>
                  <a:rPr lang="zh-CN" altLang="en-US" sz="2800" dirty="0">
                    <a:solidFill>
                      <a:srgbClr val="000000"/>
                    </a:solidFill>
                    <a:latin typeface="Microsoft YaHei" charset="0"/>
                    <a:ea typeface="Microsoft YaHei" charset="0"/>
                    <a:cs typeface="Microsoft YaHei" charset="0"/>
                  </a:rPr>
                  <a:t> </a:t>
                </a: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3</a:t>
                </a:r>
                <a:endParaRPr lang="en-US" dirty="0"/>
              </a:p>
            </p:txBody>
          </p:sp>
          <p:sp>
            <p:nvSpPr>
              <p:cNvPr id="100" name="TextBox 64"/>
              <p:cNvSpPr txBox="1"/>
              <p:nvPr/>
            </p:nvSpPr>
            <p:spPr>
              <a:xfrm>
                <a:off x="-22665"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8</a:t>
                </a:r>
                <a:endParaRPr lang="en-US" dirty="0"/>
              </a:p>
            </p:txBody>
          </p:sp>
          <p:sp>
            <p:nvSpPr>
              <p:cNvPr id="101" name="TextBox 65"/>
              <p:cNvSpPr txBox="1"/>
              <p:nvPr/>
            </p:nvSpPr>
            <p:spPr>
              <a:xfrm>
                <a:off x="864096"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9</a:t>
                </a:r>
                <a:endParaRPr lang="en-US" dirty="0"/>
              </a:p>
            </p:txBody>
          </p:sp>
          <p:cxnSp>
            <p:nvCxnSpPr>
              <p:cNvPr id="102" name="Straight Connector 66"/>
              <p:cNvCxnSpPr/>
              <p:nvPr/>
            </p:nvCxnSpPr>
            <p:spPr>
              <a:xfrm flipH="1">
                <a:off x="409383" y="4416352"/>
                <a:ext cx="482609"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67"/>
              <p:cNvCxnSpPr/>
              <p:nvPr/>
            </p:nvCxnSpPr>
            <p:spPr>
              <a:xfrm>
                <a:off x="891992" y="4416352"/>
                <a:ext cx="404152"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98" name="Rounded Rectangle 68"/>
            <p:cNvSpPr>
              <a:spLocks noChangeAspect="1"/>
            </p:cNvSpPr>
            <p:nvPr/>
          </p:nvSpPr>
          <p:spPr>
            <a:xfrm>
              <a:off x="911424" y="4152458"/>
              <a:ext cx="172323" cy="173736"/>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grpSp>
        <p:nvGrpSpPr>
          <p:cNvPr id="104" name="Group 23"/>
          <p:cNvGrpSpPr/>
          <p:nvPr/>
        </p:nvGrpSpPr>
        <p:grpSpPr>
          <a:xfrm>
            <a:off x="9561994" y="2305251"/>
            <a:ext cx="1750857" cy="1330145"/>
            <a:chOff x="9312572" y="2493187"/>
            <a:chExt cx="1750857" cy="1330145"/>
          </a:xfrm>
        </p:grpSpPr>
        <p:sp>
          <p:nvSpPr>
            <p:cNvPr id="105" name="Rounded Rectangle 60"/>
            <p:cNvSpPr>
              <a:spLocks noChangeAspect="1"/>
            </p:cNvSpPr>
            <p:nvPr/>
          </p:nvSpPr>
          <p:spPr>
            <a:xfrm>
              <a:off x="9958908" y="2696346"/>
              <a:ext cx="172323" cy="173736"/>
            </a:xfrm>
            <a:prstGeom prst="roundRect">
              <a:avLst/>
            </a:prstGeom>
            <a:solidFill>
              <a:srgbClr val="FF26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106" name="Group 69"/>
            <p:cNvGrpSpPr/>
            <p:nvPr/>
          </p:nvGrpSpPr>
          <p:grpSpPr>
            <a:xfrm>
              <a:off x="9312572" y="2493187"/>
              <a:ext cx="1750857" cy="1330145"/>
              <a:chOff x="267205" y="3918219"/>
              <a:chExt cx="1750857" cy="1330145"/>
            </a:xfrm>
          </p:grpSpPr>
          <p:sp>
            <p:nvSpPr>
              <p:cNvPr id="107" name="Rounded Rectangle 70"/>
              <p:cNvSpPr>
                <a:spLocks noChangeAspect="1"/>
              </p:cNvSpPr>
              <p:nvPr/>
            </p:nvSpPr>
            <p:spPr>
              <a:xfrm>
                <a:off x="431614" y="4941168"/>
                <a:ext cx="172323" cy="173736"/>
              </a:xfrm>
              <a:prstGeom prst="roundRect">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71"/>
              <p:cNvSpPr>
                <a:spLocks noChangeAspect="1"/>
              </p:cNvSpPr>
              <p:nvPr/>
            </p:nvSpPr>
            <p:spPr>
              <a:xfrm>
                <a:off x="1311388" y="4941168"/>
                <a:ext cx="172323" cy="173736"/>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109" name="Group 72"/>
              <p:cNvGrpSpPr/>
              <p:nvPr/>
            </p:nvGrpSpPr>
            <p:grpSpPr>
              <a:xfrm>
                <a:off x="267205" y="3918219"/>
                <a:ext cx="1750857" cy="1330145"/>
                <a:chOff x="-22665" y="3880706"/>
                <a:chExt cx="1750857" cy="1330145"/>
              </a:xfrm>
            </p:grpSpPr>
            <p:sp>
              <p:nvSpPr>
                <p:cNvPr id="110" name="TextBox 74"/>
                <p:cNvSpPr txBox="1"/>
                <p:nvPr/>
              </p:nvSpPr>
              <p:spPr>
                <a:xfrm>
                  <a:off x="459944" y="3880706"/>
                  <a:ext cx="864096" cy="523220"/>
                </a:xfrm>
                <a:prstGeom prst="rect">
                  <a:avLst/>
                </a:prstGeom>
                <a:noFill/>
              </p:spPr>
              <p:txBody>
                <a:bodyPr wrap="square" rtlCol="0">
                  <a:spAutoFit/>
                </a:bodyPr>
                <a:lstStyle/>
                <a:p>
                  <a:pPr algn="ctr"/>
                  <a:r>
                    <a:rPr lang="zh-CN" altLang="en-US" sz="2800" dirty="0">
                      <a:solidFill>
                        <a:srgbClr val="000000"/>
                      </a:solidFill>
                      <a:latin typeface="Microsoft YaHei" charset="0"/>
                      <a:ea typeface="Microsoft YaHei" charset="0"/>
                      <a:cs typeface="Microsoft YaHei" charset="0"/>
                    </a:rPr>
                    <a:t> </a:t>
                  </a:r>
                  <a:r>
                    <a:rPr lang="zh-CN" altLang="en-US" sz="2800" dirty="0" smtClean="0">
                      <a:solidFill>
                        <a:srgbClr val="000000"/>
                      </a:solidFill>
                      <a:latin typeface="Microsoft YaHei" charset="0"/>
                      <a:ea typeface="Microsoft YaHei" charset="0"/>
                      <a:cs typeface="Microsoft YaHei" charset="0"/>
                    </a:rPr>
                    <a:t> </a:t>
                  </a:r>
                  <a:endParaRPr lang="en-US" dirty="0"/>
                </a:p>
              </p:txBody>
            </p:sp>
            <p:sp>
              <p:nvSpPr>
                <p:cNvPr id="111" name="TextBox 75"/>
                <p:cNvSpPr txBox="1"/>
                <p:nvPr/>
              </p:nvSpPr>
              <p:spPr>
                <a:xfrm>
                  <a:off x="-22665"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8</a:t>
                  </a:r>
                  <a:endParaRPr lang="en-US" dirty="0"/>
                </a:p>
              </p:txBody>
            </p:sp>
            <p:sp>
              <p:nvSpPr>
                <p:cNvPr id="112" name="TextBox 76"/>
                <p:cNvSpPr txBox="1"/>
                <p:nvPr/>
              </p:nvSpPr>
              <p:spPr>
                <a:xfrm>
                  <a:off x="864096"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9</a:t>
                  </a:r>
                  <a:endParaRPr lang="en-US" dirty="0"/>
                </a:p>
              </p:txBody>
            </p:sp>
            <p:cxnSp>
              <p:nvCxnSpPr>
                <p:cNvPr id="113" name="Straight Connector 77"/>
                <p:cNvCxnSpPr/>
                <p:nvPr/>
              </p:nvCxnSpPr>
              <p:spPr>
                <a:xfrm flipH="1">
                  <a:off x="409383" y="4416352"/>
                  <a:ext cx="482609"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78"/>
                <p:cNvCxnSpPr/>
                <p:nvPr/>
              </p:nvCxnSpPr>
              <p:spPr>
                <a:xfrm>
                  <a:off x="891992" y="4416352"/>
                  <a:ext cx="404152"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grpSp>
      <p:sp>
        <p:nvSpPr>
          <p:cNvPr id="115" name="文本框 114"/>
          <p:cNvSpPr txBox="1"/>
          <p:nvPr/>
        </p:nvSpPr>
        <p:spPr>
          <a:xfrm>
            <a:off x="8950614" y="1844270"/>
            <a:ext cx="2860078" cy="369332"/>
          </a:xfrm>
          <a:prstGeom prst="rect">
            <a:avLst/>
          </a:prstGeom>
          <a:noFill/>
        </p:spPr>
        <p:txBody>
          <a:bodyPr wrap="none" rtlCol="0">
            <a:spAutoFit/>
          </a:bodyPr>
          <a:lstStyle/>
          <a:p>
            <a:r>
              <a:rPr lang="zh-CN" altLang="en-US" dirty="0" smtClean="0">
                <a:solidFill>
                  <a:srgbClr val="FF0000"/>
                </a:solidFill>
              </a:rPr>
              <a:t>红色元素，初始频数多少</a:t>
            </a:r>
            <a:r>
              <a:rPr lang="en-US" altLang="zh-CN" dirty="0">
                <a:solidFill>
                  <a:srgbClr val="FF0000"/>
                </a:solidFill>
              </a:rPr>
              <a:t>?</a:t>
            </a:r>
            <a:endParaRPr lang="zh-CN" altLang="en-US" dirty="0">
              <a:solidFill>
                <a:srgbClr val="FF0000"/>
              </a:solidFill>
            </a:endParaRPr>
          </a:p>
        </p:txBody>
      </p:sp>
      <p:pic>
        <p:nvPicPr>
          <p:cNvPr id="44" name="图片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2134" y="1318817"/>
            <a:ext cx="8361880" cy="3613092"/>
          </a:xfrm>
          <a:prstGeom prst="rect">
            <a:avLst/>
          </a:prstGeom>
        </p:spPr>
      </p:pic>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41381414"/>
      </p:ext>
    </p:extLst>
  </p:cSld>
  <p:clrMapOvr>
    <a:masterClrMapping/>
  </p:clrMapOvr>
  <mc:AlternateContent xmlns:mc="http://schemas.openxmlformats.org/markup-compatibility/2006">
    <mc:Choice xmlns:p14="http://schemas.microsoft.com/office/powerpoint/2010/main" Requires="p14">
      <p:transition spd="slow" p14:dur="2000" advTm="223448"/>
    </mc:Choice>
    <mc:Fallback>
      <p:transition spd="slow" advTm="223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3"/>
                </p:tgtEl>
              </p:cMediaNode>
            </p:audio>
          </p:childTnLst>
        </p:cTn>
      </p:par>
    </p:tnLst>
    <p:bldLst>
      <p:bldP spid="84" grpId="0" animBg="1"/>
      <p:bldP spid="1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(2-3)  LTC (ICDE’19)  Significant Items</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4466" y="5890091"/>
            <a:ext cx="11429384" cy="307777"/>
          </a:xfrm>
          <a:prstGeom prst="rect">
            <a:avLst/>
          </a:prstGeom>
          <a:noFill/>
        </p:spPr>
        <p:txBody>
          <a:bodyPr wrap="square" rtlCol="0">
            <a:spAutoFit/>
          </a:bodyPr>
          <a:lstStyle/>
          <a:p>
            <a:pPr marL="228600" indent="-228600">
              <a:buFont typeface="+mj-lt"/>
              <a:buAutoNum type="arabicPeriod"/>
            </a:pPr>
            <a:r>
              <a:rPr lang="en-US" altLang="zh-CN" sz="1400" dirty="0"/>
              <a:t>Tong Yang, </a:t>
            </a:r>
            <a:r>
              <a:rPr lang="en-US" altLang="zh-CN" sz="1400" dirty="0" err="1"/>
              <a:t>Haowei</a:t>
            </a:r>
            <a:r>
              <a:rPr lang="en-US" altLang="zh-CN" sz="1400" dirty="0"/>
              <a:t> Zhang, </a:t>
            </a:r>
            <a:r>
              <a:rPr lang="en-US" altLang="zh-CN" sz="1400" dirty="0" err="1"/>
              <a:t>Dongsheng</a:t>
            </a:r>
            <a:r>
              <a:rPr lang="en-US" altLang="zh-CN" sz="1400" dirty="0"/>
              <a:t> Yang, </a:t>
            </a:r>
            <a:r>
              <a:rPr lang="en-US" altLang="zh-CN" sz="1400" dirty="0" err="1"/>
              <a:t>Yucheng</a:t>
            </a:r>
            <a:r>
              <a:rPr lang="en-US" altLang="zh-CN" sz="1400" dirty="0"/>
              <a:t> Huang, </a:t>
            </a:r>
            <a:r>
              <a:rPr lang="en-US" altLang="zh-CN" sz="1400" dirty="0" err="1"/>
              <a:t>Xiaoming</a:t>
            </a:r>
            <a:r>
              <a:rPr lang="en-US" altLang="zh-CN" sz="1400" dirty="0"/>
              <a:t> Li. Finding Significant Items in Data Streams. </a:t>
            </a:r>
            <a:r>
              <a:rPr lang="en-US" altLang="zh-CN" sz="1400" dirty="0" smtClean="0"/>
              <a:t>IEEE ICDE </a:t>
            </a:r>
            <a:r>
              <a:rPr lang="en-US" altLang="zh-CN" sz="1400" dirty="0"/>
              <a:t>2019. </a:t>
            </a:r>
          </a:p>
        </p:txBody>
      </p:sp>
      <p:grpSp>
        <p:nvGrpSpPr>
          <p:cNvPr id="45" name="组合 44"/>
          <p:cNvGrpSpPr/>
          <p:nvPr/>
        </p:nvGrpSpPr>
        <p:grpSpPr>
          <a:xfrm>
            <a:off x="438150" y="3071285"/>
            <a:ext cx="11118392" cy="1804769"/>
            <a:chOff x="763031" y="4360535"/>
            <a:chExt cx="11118392" cy="1804769"/>
          </a:xfrm>
        </p:grpSpPr>
        <p:grpSp>
          <p:nvGrpSpPr>
            <p:cNvPr id="46" name="Group 22"/>
            <p:cNvGrpSpPr>
              <a:grpSpLocks noChangeAspect="1"/>
            </p:cNvGrpSpPr>
            <p:nvPr/>
          </p:nvGrpSpPr>
          <p:grpSpPr>
            <a:xfrm>
              <a:off x="2711624" y="5020288"/>
              <a:ext cx="2074222" cy="347472"/>
              <a:chOff x="582399" y="2356923"/>
              <a:chExt cx="2074221" cy="347472"/>
            </a:xfrm>
          </p:grpSpPr>
          <p:sp>
            <p:nvSpPr>
              <p:cNvPr id="118" name="Rounded Rectangle 30"/>
              <p:cNvSpPr>
                <a:spLocks noChangeAspect="1"/>
              </p:cNvSpPr>
              <p:nvPr/>
            </p:nvSpPr>
            <p:spPr>
              <a:xfrm>
                <a:off x="582399" y="2356923"/>
                <a:ext cx="344646" cy="347472"/>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19" name="Rounded Rectangle 32"/>
              <p:cNvSpPr>
                <a:spLocks noChangeAspect="1"/>
              </p:cNvSpPr>
              <p:nvPr/>
            </p:nvSpPr>
            <p:spPr>
              <a:xfrm>
                <a:off x="928578"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20" name="Rounded Rectangle 33"/>
              <p:cNvSpPr>
                <a:spLocks noChangeAspect="1"/>
              </p:cNvSpPr>
              <p:nvPr/>
            </p:nvSpPr>
            <p:spPr>
              <a:xfrm>
                <a:off x="1273224"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21" name="Rounded Rectangle 34"/>
              <p:cNvSpPr>
                <a:spLocks noChangeAspect="1"/>
              </p:cNvSpPr>
              <p:nvPr/>
            </p:nvSpPr>
            <p:spPr>
              <a:xfrm>
                <a:off x="1619403"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23" name="Rounded Rectangle 35"/>
              <p:cNvSpPr>
                <a:spLocks noChangeAspect="1"/>
              </p:cNvSpPr>
              <p:nvPr/>
            </p:nvSpPr>
            <p:spPr>
              <a:xfrm>
                <a:off x="1965795"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24" name="Rounded Rectangle 41"/>
              <p:cNvSpPr>
                <a:spLocks noChangeAspect="1"/>
              </p:cNvSpPr>
              <p:nvPr/>
            </p:nvSpPr>
            <p:spPr>
              <a:xfrm>
                <a:off x="2311974"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47" name="Rounded Rectangle 47"/>
            <p:cNvSpPr>
              <a:spLocks noChangeAspect="1"/>
            </p:cNvSpPr>
            <p:nvPr/>
          </p:nvSpPr>
          <p:spPr>
            <a:xfrm>
              <a:off x="8283177" y="4999527"/>
              <a:ext cx="344646" cy="347472"/>
            </a:xfrm>
            <a:prstGeom prst="roundRect">
              <a:avLst/>
            </a:prstGeom>
            <a:solidFill>
              <a:srgbClr val="FF26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48" name="Straight Arrow Connector 53"/>
            <p:cNvCxnSpPr/>
            <p:nvPr/>
          </p:nvCxnSpPr>
          <p:spPr>
            <a:xfrm>
              <a:off x="2568841" y="5545717"/>
              <a:ext cx="233402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54"/>
            <p:cNvCxnSpPr/>
            <p:nvPr/>
          </p:nvCxnSpPr>
          <p:spPr>
            <a:xfrm flipV="1">
              <a:off x="7351539" y="5530297"/>
              <a:ext cx="2267233"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61"/>
            <p:cNvSpPr txBox="1"/>
            <p:nvPr/>
          </p:nvSpPr>
          <p:spPr>
            <a:xfrm>
              <a:off x="7489101" y="5054874"/>
              <a:ext cx="184731" cy="369332"/>
            </a:xfrm>
            <a:prstGeom prst="rect">
              <a:avLst/>
            </a:prstGeom>
            <a:noFill/>
          </p:spPr>
          <p:txBody>
            <a:bodyPr wrap="none" rtlCol="0">
              <a:spAutoFit/>
            </a:bodyPr>
            <a:lstStyle/>
            <a:p>
              <a:endParaRPr lang="en-US" dirty="0">
                <a:solidFill>
                  <a:srgbClr val="000000"/>
                </a:solidFill>
              </a:endParaRPr>
            </a:p>
          </p:txBody>
        </p:sp>
        <p:grpSp>
          <p:nvGrpSpPr>
            <p:cNvPr id="51" name="Group 19"/>
            <p:cNvGrpSpPr/>
            <p:nvPr/>
          </p:nvGrpSpPr>
          <p:grpSpPr>
            <a:xfrm>
              <a:off x="763031" y="4834398"/>
              <a:ext cx="1750857" cy="1317263"/>
              <a:chOff x="-22665" y="3893132"/>
              <a:chExt cx="1750857" cy="1317263"/>
            </a:xfrm>
          </p:grpSpPr>
          <p:sp>
            <p:nvSpPr>
              <p:cNvPr id="74" name="TextBox 14"/>
              <p:cNvSpPr txBox="1"/>
              <p:nvPr/>
            </p:nvSpPr>
            <p:spPr>
              <a:xfrm>
                <a:off x="459944" y="3893132"/>
                <a:ext cx="864096" cy="523220"/>
              </a:xfrm>
              <a:prstGeom prst="rect">
                <a:avLst/>
              </a:prstGeom>
              <a:noFill/>
            </p:spPr>
            <p:txBody>
              <a:bodyPr wrap="square" rtlCol="0">
                <a:spAutoFit/>
              </a:bodyPr>
              <a:lstStyle/>
              <a:p>
                <a:pPr algn="ctr"/>
                <a:r>
                  <a:rPr lang="en-US" sz="2800" dirty="0">
                    <a:solidFill>
                      <a:srgbClr val="000000"/>
                    </a:solidFill>
                    <a:latin typeface="Microsoft YaHei" charset="0"/>
                    <a:ea typeface="Microsoft YaHei" charset="0"/>
                    <a:cs typeface="Microsoft YaHei" charset="0"/>
                  </a:rPr>
                  <a:t>0:0</a:t>
                </a:r>
                <a:endParaRPr lang="en-US" dirty="0"/>
              </a:p>
            </p:txBody>
          </p:sp>
          <p:sp>
            <p:nvSpPr>
              <p:cNvPr id="75" name="TextBox 40"/>
              <p:cNvSpPr txBox="1"/>
              <p:nvPr/>
            </p:nvSpPr>
            <p:spPr>
              <a:xfrm>
                <a:off x="-22665" y="4687175"/>
                <a:ext cx="864096" cy="523220"/>
              </a:xfrm>
              <a:prstGeom prst="rect">
                <a:avLst/>
              </a:prstGeom>
              <a:noFill/>
            </p:spPr>
            <p:txBody>
              <a:bodyPr wrap="square" rtlCol="0">
                <a:spAutoFit/>
              </a:bodyPr>
              <a:lstStyle/>
              <a:p>
                <a:pPr algn="ctr"/>
                <a:r>
                  <a:rPr lang="en-US" sz="2800" dirty="0">
                    <a:solidFill>
                      <a:srgbClr val="000000"/>
                    </a:solidFill>
                    <a:latin typeface="Microsoft YaHei" charset="0"/>
                    <a:ea typeface="Microsoft YaHei" charset="0"/>
                    <a:cs typeface="Microsoft YaHei" charset="0"/>
                  </a:rPr>
                  <a:t>0:0</a:t>
                </a:r>
                <a:endParaRPr lang="en-US" dirty="0"/>
              </a:p>
            </p:txBody>
          </p:sp>
          <p:sp>
            <p:nvSpPr>
              <p:cNvPr id="76" name="TextBox 44"/>
              <p:cNvSpPr txBox="1"/>
              <p:nvPr/>
            </p:nvSpPr>
            <p:spPr>
              <a:xfrm>
                <a:off x="864096" y="4687175"/>
                <a:ext cx="864096" cy="523220"/>
              </a:xfrm>
              <a:prstGeom prst="rect">
                <a:avLst/>
              </a:prstGeom>
              <a:noFill/>
            </p:spPr>
            <p:txBody>
              <a:bodyPr wrap="square" rtlCol="0">
                <a:spAutoFit/>
              </a:bodyPr>
              <a:lstStyle/>
              <a:p>
                <a:pPr algn="ctr"/>
                <a:r>
                  <a:rPr lang="en-US" sz="2800" dirty="0">
                    <a:solidFill>
                      <a:srgbClr val="000000"/>
                    </a:solidFill>
                    <a:latin typeface="Microsoft YaHei" charset="0"/>
                    <a:ea typeface="Microsoft YaHei" charset="0"/>
                    <a:cs typeface="Microsoft YaHei" charset="0"/>
                  </a:rPr>
                  <a:t>0:0</a:t>
                </a:r>
                <a:endParaRPr lang="en-US" dirty="0"/>
              </a:p>
            </p:txBody>
          </p:sp>
          <p:cxnSp>
            <p:nvCxnSpPr>
              <p:cNvPr id="116" name="Straight Connector 16"/>
              <p:cNvCxnSpPr>
                <a:stCxn id="74" idx="2"/>
                <a:endCxn id="75" idx="0"/>
              </p:cNvCxnSpPr>
              <p:nvPr/>
            </p:nvCxnSpPr>
            <p:spPr>
              <a:xfrm flipH="1">
                <a:off x="409383" y="4416352"/>
                <a:ext cx="482609"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45"/>
              <p:cNvCxnSpPr>
                <a:stCxn id="74" idx="2"/>
                <a:endCxn id="76" idx="0"/>
              </p:cNvCxnSpPr>
              <p:nvPr/>
            </p:nvCxnSpPr>
            <p:spPr>
              <a:xfrm>
                <a:off x="891992" y="4416352"/>
                <a:ext cx="404152"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52" name="Group 21"/>
            <p:cNvGrpSpPr/>
            <p:nvPr/>
          </p:nvGrpSpPr>
          <p:grpSpPr>
            <a:xfrm>
              <a:off x="5321267" y="4847585"/>
              <a:ext cx="1750857" cy="1317719"/>
              <a:chOff x="267205" y="3930645"/>
              <a:chExt cx="1750857" cy="1317719"/>
            </a:xfrm>
          </p:grpSpPr>
          <p:sp>
            <p:nvSpPr>
              <p:cNvPr id="65" name="Rounded Rectangle 51"/>
              <p:cNvSpPr>
                <a:spLocks noChangeAspect="1"/>
              </p:cNvSpPr>
              <p:nvPr/>
            </p:nvSpPr>
            <p:spPr>
              <a:xfrm>
                <a:off x="431614" y="4941168"/>
                <a:ext cx="172323" cy="173736"/>
              </a:xfrm>
              <a:prstGeom prst="roundRect">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6" name="Rounded Rectangle 52"/>
              <p:cNvSpPr>
                <a:spLocks noChangeAspect="1"/>
              </p:cNvSpPr>
              <p:nvPr/>
            </p:nvSpPr>
            <p:spPr>
              <a:xfrm>
                <a:off x="1311388" y="4941168"/>
                <a:ext cx="172323" cy="173736"/>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67" name="Group 62"/>
              <p:cNvGrpSpPr/>
              <p:nvPr/>
            </p:nvGrpSpPr>
            <p:grpSpPr>
              <a:xfrm>
                <a:off x="267205" y="3930645"/>
                <a:ext cx="1750857" cy="1317719"/>
                <a:chOff x="-22665" y="3893132"/>
                <a:chExt cx="1750857" cy="1317719"/>
              </a:xfrm>
            </p:grpSpPr>
            <p:sp>
              <p:nvSpPr>
                <p:cNvPr id="69" name="TextBox 63"/>
                <p:cNvSpPr txBox="1"/>
                <p:nvPr/>
              </p:nvSpPr>
              <p:spPr>
                <a:xfrm>
                  <a:off x="459944" y="3893132"/>
                  <a:ext cx="864096" cy="523220"/>
                </a:xfrm>
                <a:prstGeom prst="rect">
                  <a:avLst/>
                </a:prstGeom>
                <a:noFill/>
              </p:spPr>
              <p:txBody>
                <a:bodyPr wrap="square" rtlCol="0">
                  <a:spAutoFit/>
                </a:bodyPr>
                <a:lstStyle/>
                <a:p>
                  <a:pPr algn="ctr"/>
                  <a:r>
                    <a:rPr lang="zh-CN" altLang="en-US" sz="2800" dirty="0">
                      <a:solidFill>
                        <a:srgbClr val="000000"/>
                      </a:solidFill>
                      <a:latin typeface="Microsoft YaHei" charset="0"/>
                      <a:ea typeface="Microsoft YaHei" charset="0"/>
                      <a:cs typeface="Microsoft YaHei" charset="0"/>
                    </a:rPr>
                    <a:t> </a:t>
                  </a: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3</a:t>
                  </a:r>
                  <a:endParaRPr lang="en-US" dirty="0"/>
                </a:p>
              </p:txBody>
            </p:sp>
            <p:sp>
              <p:nvSpPr>
                <p:cNvPr id="70" name="TextBox 64"/>
                <p:cNvSpPr txBox="1"/>
                <p:nvPr/>
              </p:nvSpPr>
              <p:spPr>
                <a:xfrm>
                  <a:off x="-22665"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8</a:t>
                  </a:r>
                  <a:endParaRPr lang="en-US" dirty="0"/>
                </a:p>
              </p:txBody>
            </p:sp>
            <p:sp>
              <p:nvSpPr>
                <p:cNvPr id="71" name="TextBox 65"/>
                <p:cNvSpPr txBox="1"/>
                <p:nvPr/>
              </p:nvSpPr>
              <p:spPr>
                <a:xfrm>
                  <a:off x="864096"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9</a:t>
                  </a:r>
                  <a:endParaRPr lang="en-US" dirty="0"/>
                </a:p>
              </p:txBody>
            </p:sp>
            <p:cxnSp>
              <p:nvCxnSpPr>
                <p:cNvPr id="72" name="Straight Connector 66"/>
                <p:cNvCxnSpPr/>
                <p:nvPr/>
              </p:nvCxnSpPr>
              <p:spPr>
                <a:xfrm flipH="1">
                  <a:off x="409383" y="4416352"/>
                  <a:ext cx="482609"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67"/>
                <p:cNvCxnSpPr/>
                <p:nvPr/>
              </p:nvCxnSpPr>
              <p:spPr>
                <a:xfrm>
                  <a:off x="891992" y="4416352"/>
                  <a:ext cx="404152"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68" name="Rounded Rectangle 68"/>
              <p:cNvSpPr>
                <a:spLocks noChangeAspect="1"/>
              </p:cNvSpPr>
              <p:nvPr/>
            </p:nvSpPr>
            <p:spPr>
              <a:xfrm>
                <a:off x="911424" y="4152458"/>
                <a:ext cx="172323" cy="173736"/>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grpSp>
          <p:nvGrpSpPr>
            <p:cNvPr id="53" name="Group 23"/>
            <p:cNvGrpSpPr/>
            <p:nvPr/>
          </p:nvGrpSpPr>
          <p:grpSpPr>
            <a:xfrm>
              <a:off x="9632725" y="4821516"/>
              <a:ext cx="1750857" cy="1330145"/>
              <a:chOff x="9312572" y="2493187"/>
              <a:chExt cx="1750857" cy="1330145"/>
            </a:xfrm>
          </p:grpSpPr>
          <p:sp>
            <p:nvSpPr>
              <p:cNvPr id="55" name="Rounded Rectangle 60"/>
              <p:cNvSpPr>
                <a:spLocks noChangeAspect="1"/>
              </p:cNvSpPr>
              <p:nvPr/>
            </p:nvSpPr>
            <p:spPr>
              <a:xfrm>
                <a:off x="9958908" y="2696346"/>
                <a:ext cx="172323" cy="173736"/>
              </a:xfrm>
              <a:prstGeom prst="roundRect">
                <a:avLst/>
              </a:prstGeom>
              <a:solidFill>
                <a:srgbClr val="FF26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56" name="Group 69"/>
              <p:cNvGrpSpPr/>
              <p:nvPr/>
            </p:nvGrpSpPr>
            <p:grpSpPr>
              <a:xfrm>
                <a:off x="9312572" y="2493187"/>
                <a:ext cx="1750857" cy="1330145"/>
                <a:chOff x="267205" y="3918219"/>
                <a:chExt cx="1750857" cy="1330145"/>
              </a:xfrm>
            </p:grpSpPr>
            <p:sp>
              <p:nvSpPr>
                <p:cNvPr id="57" name="Rounded Rectangle 70"/>
                <p:cNvSpPr>
                  <a:spLocks noChangeAspect="1"/>
                </p:cNvSpPr>
                <p:nvPr/>
              </p:nvSpPr>
              <p:spPr>
                <a:xfrm>
                  <a:off x="431614" y="4941168"/>
                  <a:ext cx="172323" cy="173736"/>
                </a:xfrm>
                <a:prstGeom prst="roundRect">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ounded Rectangle 71"/>
                <p:cNvSpPr>
                  <a:spLocks noChangeAspect="1"/>
                </p:cNvSpPr>
                <p:nvPr/>
              </p:nvSpPr>
              <p:spPr>
                <a:xfrm>
                  <a:off x="1311388" y="4941168"/>
                  <a:ext cx="172323" cy="173736"/>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59" name="Group 72"/>
                <p:cNvGrpSpPr/>
                <p:nvPr/>
              </p:nvGrpSpPr>
              <p:grpSpPr>
                <a:xfrm>
                  <a:off x="267205" y="3918219"/>
                  <a:ext cx="1750857" cy="1330145"/>
                  <a:chOff x="-22665" y="3880706"/>
                  <a:chExt cx="1750857" cy="1330145"/>
                </a:xfrm>
              </p:grpSpPr>
              <p:sp>
                <p:nvSpPr>
                  <p:cNvPr id="60" name="TextBox 74"/>
                  <p:cNvSpPr txBox="1"/>
                  <p:nvPr/>
                </p:nvSpPr>
                <p:spPr>
                  <a:xfrm>
                    <a:off x="459944" y="3880706"/>
                    <a:ext cx="864096" cy="523220"/>
                  </a:xfrm>
                  <a:prstGeom prst="rect">
                    <a:avLst/>
                  </a:prstGeom>
                  <a:noFill/>
                </p:spPr>
                <p:txBody>
                  <a:bodyPr wrap="square" rtlCol="0">
                    <a:spAutoFit/>
                  </a:bodyPr>
                  <a:lstStyle/>
                  <a:p>
                    <a:pPr algn="ctr"/>
                    <a:r>
                      <a:rPr lang="zh-CN" altLang="en-US" sz="2800" dirty="0">
                        <a:solidFill>
                          <a:srgbClr val="000000"/>
                        </a:solidFill>
                        <a:latin typeface="Microsoft YaHei" charset="0"/>
                        <a:ea typeface="Microsoft YaHei" charset="0"/>
                        <a:cs typeface="Microsoft YaHei" charset="0"/>
                      </a:rPr>
                      <a:t> </a:t>
                    </a:r>
                    <a:r>
                      <a:rPr lang="zh-CN" altLang="en-US" sz="2800" dirty="0" smtClean="0">
                        <a:solidFill>
                          <a:srgbClr val="000000"/>
                        </a:solidFill>
                        <a:latin typeface="Microsoft YaHei" charset="0"/>
                        <a:ea typeface="Microsoft YaHei" charset="0"/>
                        <a:cs typeface="Microsoft YaHei" charset="0"/>
                      </a:rPr>
                      <a:t> </a:t>
                    </a:r>
                    <a:endParaRPr lang="en-US" dirty="0"/>
                  </a:p>
                </p:txBody>
              </p:sp>
              <p:sp>
                <p:nvSpPr>
                  <p:cNvPr id="61" name="TextBox 75"/>
                  <p:cNvSpPr txBox="1"/>
                  <p:nvPr/>
                </p:nvSpPr>
                <p:spPr>
                  <a:xfrm>
                    <a:off x="-22665"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8</a:t>
                    </a:r>
                    <a:endParaRPr lang="en-US" dirty="0"/>
                  </a:p>
                </p:txBody>
              </p:sp>
              <p:sp>
                <p:nvSpPr>
                  <p:cNvPr id="62" name="TextBox 76"/>
                  <p:cNvSpPr txBox="1"/>
                  <p:nvPr/>
                </p:nvSpPr>
                <p:spPr>
                  <a:xfrm>
                    <a:off x="864096"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9</a:t>
                    </a:r>
                    <a:endParaRPr lang="en-US" dirty="0"/>
                  </a:p>
                </p:txBody>
              </p:sp>
              <p:cxnSp>
                <p:nvCxnSpPr>
                  <p:cNvPr id="63" name="Straight Connector 77"/>
                  <p:cNvCxnSpPr/>
                  <p:nvPr/>
                </p:nvCxnSpPr>
                <p:spPr>
                  <a:xfrm flipH="1">
                    <a:off x="409383" y="4416352"/>
                    <a:ext cx="482609"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78"/>
                  <p:cNvCxnSpPr/>
                  <p:nvPr/>
                </p:nvCxnSpPr>
                <p:spPr>
                  <a:xfrm>
                    <a:off x="891992" y="4416352"/>
                    <a:ext cx="404152"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grpSp>
        <p:sp>
          <p:nvSpPr>
            <p:cNvPr id="54" name="文本框 53"/>
            <p:cNvSpPr txBox="1"/>
            <p:nvPr/>
          </p:nvSpPr>
          <p:spPr>
            <a:xfrm>
              <a:off x="9021345" y="4360535"/>
              <a:ext cx="2860078" cy="369332"/>
            </a:xfrm>
            <a:prstGeom prst="rect">
              <a:avLst/>
            </a:prstGeom>
            <a:noFill/>
          </p:spPr>
          <p:txBody>
            <a:bodyPr wrap="none" rtlCol="0">
              <a:spAutoFit/>
            </a:bodyPr>
            <a:lstStyle/>
            <a:p>
              <a:r>
                <a:rPr lang="zh-CN" altLang="en-US" dirty="0" smtClean="0">
                  <a:solidFill>
                    <a:srgbClr val="FF0000"/>
                  </a:solidFill>
                </a:rPr>
                <a:t>红色元素，初始频数多少</a:t>
              </a:r>
              <a:r>
                <a:rPr lang="en-US" altLang="zh-CN" dirty="0">
                  <a:solidFill>
                    <a:srgbClr val="FF0000"/>
                  </a:solidFill>
                </a:rPr>
                <a:t>?</a:t>
              </a:r>
              <a:endParaRPr lang="zh-CN" altLang="en-US" dirty="0">
                <a:solidFill>
                  <a:srgbClr val="FF0000"/>
                </a:solidFill>
              </a:endParaRPr>
            </a:p>
          </p:txBody>
        </p:sp>
      </p:grpSp>
      <p:sp>
        <p:nvSpPr>
          <p:cNvPr id="125" name="矩形 124"/>
          <p:cNvSpPr/>
          <p:nvPr/>
        </p:nvSpPr>
        <p:spPr>
          <a:xfrm>
            <a:off x="1069488" y="1504535"/>
            <a:ext cx="7411490" cy="590931"/>
          </a:xfrm>
          <a:prstGeom prst="rect">
            <a:avLst/>
          </a:prstGeom>
        </p:spPr>
        <p:txBody>
          <a:bodyPr wrap="square">
            <a:spAutoFit/>
          </a:bodyPr>
          <a:lstStyle/>
          <a:p>
            <a:pPr>
              <a:lnSpc>
                <a:spcPct val="135000"/>
              </a:lnSpc>
            </a:pPr>
            <a:r>
              <a:rPr lang="en-US" altLang="zh-CN" sz="2400" dirty="0" smtClean="0"/>
              <a:t>Long-Tail </a:t>
            </a:r>
            <a:r>
              <a:rPr lang="en-US" altLang="zh-CN" sz="2400" dirty="0"/>
              <a:t>Clock (LTC</a:t>
            </a:r>
            <a:r>
              <a:rPr lang="en-US" altLang="zh-CN" sz="2400" dirty="0" smtClean="0"/>
              <a:t>)</a:t>
            </a:r>
          </a:p>
        </p:txBody>
      </p:sp>
      <p:sp>
        <p:nvSpPr>
          <p:cNvPr id="126" name="矩形 125"/>
          <p:cNvSpPr/>
          <p:nvPr/>
        </p:nvSpPr>
        <p:spPr>
          <a:xfrm>
            <a:off x="2291601" y="2147448"/>
            <a:ext cx="7411490" cy="590931"/>
          </a:xfrm>
          <a:prstGeom prst="rect">
            <a:avLst/>
          </a:prstGeom>
        </p:spPr>
        <p:txBody>
          <a:bodyPr wrap="square">
            <a:spAutoFit/>
          </a:bodyPr>
          <a:lstStyle/>
          <a:p>
            <a:pPr>
              <a:lnSpc>
                <a:spcPct val="135000"/>
              </a:lnSpc>
            </a:pPr>
            <a:r>
              <a:rPr lang="en-US" altLang="zh-CN" sz="2400" dirty="0" smtClean="0">
                <a:solidFill>
                  <a:srgbClr val="FF0000"/>
                </a:solidFill>
              </a:rPr>
              <a:t>second min - 1</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213808102"/>
      </p:ext>
    </p:extLst>
  </p:cSld>
  <p:clrMapOvr>
    <a:masterClrMapping/>
  </p:clrMapOvr>
  <mc:AlternateContent xmlns:mc="http://schemas.openxmlformats.org/markup-compatibility/2006">
    <mc:Choice xmlns:p14="http://schemas.microsoft.com/office/powerpoint/2010/main" Requires="p14">
      <p:transition spd="slow" p14:dur="2000" advTm="58925"/>
    </mc:Choice>
    <mc:Fallback>
      <p:transition spd="slow" advTm="58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125" grpId="0"/>
      <p:bldP spid="1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2-4)  </a:t>
            </a:r>
            <a:r>
              <a:rPr lang="en-US" altLang="zh-CN" dirty="0" err="1" smtClean="0">
                <a:sym typeface="Arial" panose="020B0604020202090204" pitchFamily="34" charset="0"/>
              </a:rPr>
              <a:t>HeavyGuardian</a:t>
            </a:r>
            <a:r>
              <a:rPr lang="en-US" altLang="zh-CN" dirty="0" smtClean="0">
                <a:sym typeface="Arial" panose="020B0604020202090204" pitchFamily="34" charset="0"/>
              </a:rPr>
              <a:t> (SIGKDD’18)</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89732" y="5755437"/>
            <a:ext cx="11713777" cy="646331"/>
          </a:xfrm>
          <a:prstGeom prst="rect">
            <a:avLst/>
          </a:prstGeom>
          <a:noFill/>
        </p:spPr>
        <p:txBody>
          <a:bodyPr wrap="square" rtlCol="0">
            <a:spAutoFit/>
          </a:bodyPr>
          <a:lstStyle/>
          <a:p>
            <a:r>
              <a:rPr lang="en-US" altLang="zh-CN" sz="1200" dirty="0"/>
              <a:t>Reference:</a:t>
            </a:r>
          </a:p>
          <a:p>
            <a:pPr marL="228600" indent="-228600">
              <a:buFont typeface="+mj-lt"/>
              <a:buAutoNum type="arabicPeriod"/>
            </a:pPr>
            <a:r>
              <a:rPr lang="en-US" altLang="zh-CN" sz="1200" dirty="0"/>
              <a:t>Yang T, Gong J, Zhang H, et al. </a:t>
            </a:r>
            <a:r>
              <a:rPr lang="en-US" altLang="zh-CN" sz="1200" dirty="0" err="1"/>
              <a:t>Heavyguardian</a:t>
            </a:r>
            <a:r>
              <a:rPr lang="en-US" altLang="zh-CN" sz="1200" dirty="0"/>
              <a:t>: Separate and guard hot items in data streams[C]//Proceedings of the 24th ACM SIGKDD International Conference on Knowledge Discovery &amp; Data Mining. ACM, 2018: 2584-2593.</a:t>
            </a:r>
          </a:p>
        </p:txBody>
      </p:sp>
      <p:grpSp>
        <p:nvGrpSpPr>
          <p:cNvPr id="14" name="组合 13">
            <a:extLst>
              <a:ext uri="{FF2B5EF4-FFF2-40B4-BE49-F238E27FC236}">
                <a16:creationId xmlns:a16="http://schemas.microsoft.com/office/drawing/2014/main" xmlns="" id="{32A65211-AEFC-4577-B162-43E887797F7A}"/>
              </a:ext>
            </a:extLst>
          </p:cNvPr>
          <p:cNvGrpSpPr/>
          <p:nvPr/>
        </p:nvGrpSpPr>
        <p:grpSpPr>
          <a:xfrm>
            <a:off x="2305763" y="2540535"/>
            <a:ext cx="5598368" cy="438539"/>
            <a:chOff x="1735494" y="2892490"/>
            <a:chExt cx="5598368" cy="438539"/>
          </a:xfrm>
        </p:grpSpPr>
        <p:sp>
          <p:nvSpPr>
            <p:cNvPr id="15" name="矩形 14">
              <a:extLst>
                <a:ext uri="{FF2B5EF4-FFF2-40B4-BE49-F238E27FC236}">
                  <a16:creationId xmlns:a16="http://schemas.microsoft.com/office/drawing/2014/main" xmlns="" id="{D198D372-0120-4A3F-9DB3-89E362209C91}"/>
                </a:ext>
              </a:extLst>
            </p:cNvPr>
            <p:cNvSpPr/>
            <p:nvPr/>
          </p:nvSpPr>
          <p:spPr bwMode="auto">
            <a:xfrm>
              <a:off x="1735494" y="2892490"/>
              <a:ext cx="699796"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16" name="矩形 15">
              <a:extLst>
                <a:ext uri="{FF2B5EF4-FFF2-40B4-BE49-F238E27FC236}">
                  <a16:creationId xmlns:a16="http://schemas.microsoft.com/office/drawing/2014/main" xmlns="" id="{C491A7FE-50A2-40E7-A8B8-A2CE8F56ADDA}"/>
                </a:ext>
              </a:extLst>
            </p:cNvPr>
            <p:cNvSpPr/>
            <p:nvPr/>
          </p:nvSpPr>
          <p:spPr bwMode="auto">
            <a:xfrm>
              <a:off x="2435290" y="2892490"/>
              <a:ext cx="699796"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5" name="矩形 24">
              <a:extLst>
                <a:ext uri="{FF2B5EF4-FFF2-40B4-BE49-F238E27FC236}">
                  <a16:creationId xmlns:a16="http://schemas.microsoft.com/office/drawing/2014/main" xmlns="" id="{B24FF80E-FFA4-4C95-BE5C-3398F57B48E2}"/>
                </a:ext>
              </a:extLst>
            </p:cNvPr>
            <p:cNvSpPr/>
            <p:nvPr/>
          </p:nvSpPr>
          <p:spPr bwMode="auto">
            <a:xfrm>
              <a:off x="3135086" y="2892490"/>
              <a:ext cx="699796"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7" name="矩形 26">
              <a:extLst>
                <a:ext uri="{FF2B5EF4-FFF2-40B4-BE49-F238E27FC236}">
                  <a16:creationId xmlns:a16="http://schemas.microsoft.com/office/drawing/2014/main" xmlns="" id="{721977B3-ED97-4648-8B7A-240D492A0DEB}"/>
                </a:ext>
              </a:extLst>
            </p:cNvPr>
            <p:cNvSpPr/>
            <p:nvPr/>
          </p:nvSpPr>
          <p:spPr bwMode="auto">
            <a:xfrm>
              <a:off x="3834882" y="2892490"/>
              <a:ext cx="699796"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28" name="矩形 27">
              <a:extLst>
                <a:ext uri="{FF2B5EF4-FFF2-40B4-BE49-F238E27FC236}">
                  <a16:creationId xmlns:a16="http://schemas.microsoft.com/office/drawing/2014/main" xmlns="" id="{1D7236D0-FC8C-44C0-8A0F-2BCA296E0FC4}"/>
                </a:ext>
              </a:extLst>
            </p:cNvPr>
            <p:cNvSpPr/>
            <p:nvPr/>
          </p:nvSpPr>
          <p:spPr bwMode="auto">
            <a:xfrm>
              <a:off x="4534678" y="2892490"/>
              <a:ext cx="699796"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0" name="矩形 29">
              <a:extLst>
                <a:ext uri="{FF2B5EF4-FFF2-40B4-BE49-F238E27FC236}">
                  <a16:creationId xmlns:a16="http://schemas.microsoft.com/office/drawing/2014/main" xmlns="" id="{E3471450-BEC5-4973-8D9C-10F493F8B2B9}"/>
                </a:ext>
              </a:extLst>
            </p:cNvPr>
            <p:cNvSpPr/>
            <p:nvPr/>
          </p:nvSpPr>
          <p:spPr bwMode="auto">
            <a:xfrm>
              <a:off x="5234474" y="2892490"/>
              <a:ext cx="699796" cy="438539"/>
            </a:xfrm>
            <a:prstGeom prst="rect">
              <a:avLst/>
            </a:prstGeom>
            <a:solidFill>
              <a:schemeClr val="accent4">
                <a:lumMod val="75000"/>
              </a:schemeClr>
            </a:solidFill>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1" name="矩形 30">
              <a:extLst>
                <a:ext uri="{FF2B5EF4-FFF2-40B4-BE49-F238E27FC236}">
                  <a16:creationId xmlns:a16="http://schemas.microsoft.com/office/drawing/2014/main" xmlns="" id="{73E18448-D6A0-4A76-B97D-0FC61AEDCCCF}"/>
                </a:ext>
              </a:extLst>
            </p:cNvPr>
            <p:cNvSpPr/>
            <p:nvPr/>
          </p:nvSpPr>
          <p:spPr bwMode="auto">
            <a:xfrm>
              <a:off x="5934270" y="2892490"/>
              <a:ext cx="699796"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2" name="矩形 31">
              <a:extLst>
                <a:ext uri="{FF2B5EF4-FFF2-40B4-BE49-F238E27FC236}">
                  <a16:creationId xmlns:a16="http://schemas.microsoft.com/office/drawing/2014/main" xmlns="" id="{34D5D127-626F-47B0-AF80-5FC1F568A405}"/>
                </a:ext>
              </a:extLst>
            </p:cNvPr>
            <p:cNvSpPr/>
            <p:nvPr/>
          </p:nvSpPr>
          <p:spPr bwMode="auto">
            <a:xfrm>
              <a:off x="6634066" y="2892490"/>
              <a:ext cx="699796"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grpSp>
        <p:nvGrpSpPr>
          <p:cNvPr id="33" name="组合 32">
            <a:extLst>
              <a:ext uri="{FF2B5EF4-FFF2-40B4-BE49-F238E27FC236}">
                <a16:creationId xmlns:a16="http://schemas.microsoft.com/office/drawing/2014/main" xmlns="" id="{51573F8D-D27C-4D90-A330-06AF0FEE8641}"/>
              </a:ext>
            </a:extLst>
          </p:cNvPr>
          <p:cNvGrpSpPr/>
          <p:nvPr/>
        </p:nvGrpSpPr>
        <p:grpSpPr>
          <a:xfrm>
            <a:off x="4053699" y="2983738"/>
            <a:ext cx="4256314" cy="1147667"/>
            <a:chOff x="7445829" y="3433664"/>
            <a:chExt cx="4256314" cy="1147667"/>
          </a:xfrm>
        </p:grpSpPr>
        <p:grpSp>
          <p:nvGrpSpPr>
            <p:cNvPr id="34" name="组合 33">
              <a:extLst>
                <a:ext uri="{FF2B5EF4-FFF2-40B4-BE49-F238E27FC236}">
                  <a16:creationId xmlns:a16="http://schemas.microsoft.com/office/drawing/2014/main" xmlns="" id="{D1CC8584-33F0-414C-B183-9DA4D0E6495D}"/>
                </a:ext>
              </a:extLst>
            </p:cNvPr>
            <p:cNvGrpSpPr/>
            <p:nvPr/>
          </p:nvGrpSpPr>
          <p:grpSpPr>
            <a:xfrm>
              <a:off x="7447383" y="4142790"/>
              <a:ext cx="4254760" cy="438541"/>
              <a:chOff x="7433387" y="4002830"/>
              <a:chExt cx="4254760" cy="438541"/>
            </a:xfrm>
          </p:grpSpPr>
          <p:grpSp>
            <p:nvGrpSpPr>
              <p:cNvPr id="37" name="组合 36">
                <a:extLst>
                  <a:ext uri="{FF2B5EF4-FFF2-40B4-BE49-F238E27FC236}">
                    <a16:creationId xmlns:a16="http://schemas.microsoft.com/office/drawing/2014/main" xmlns="" id="{96DA84D1-5CFB-41DD-8ADB-EF22D1615A96}"/>
                  </a:ext>
                </a:extLst>
              </p:cNvPr>
              <p:cNvGrpSpPr/>
              <p:nvPr/>
            </p:nvGrpSpPr>
            <p:grpSpPr>
              <a:xfrm>
                <a:off x="7433387" y="4002831"/>
                <a:ext cx="2127380" cy="438540"/>
                <a:chOff x="7921690" y="3937517"/>
                <a:chExt cx="2127380" cy="438540"/>
              </a:xfrm>
            </p:grpSpPr>
            <p:sp>
              <p:nvSpPr>
                <p:cNvPr id="43" name="矩形 42">
                  <a:extLst>
                    <a:ext uri="{FF2B5EF4-FFF2-40B4-BE49-F238E27FC236}">
                      <a16:creationId xmlns:a16="http://schemas.microsoft.com/office/drawing/2014/main" xmlns="" id="{2A4C8E38-1030-4A7B-9644-DEF729D17426}"/>
                    </a:ext>
                  </a:extLst>
                </p:cNvPr>
                <p:cNvSpPr/>
                <p:nvPr/>
              </p:nvSpPr>
              <p:spPr bwMode="auto">
                <a:xfrm>
                  <a:off x="7921690" y="3937518"/>
                  <a:ext cx="531845" cy="438539"/>
                </a:xfrm>
                <a:prstGeom prst="rect">
                  <a:avLst/>
                </a:prstGeom>
                <a:ln w="28575">
                  <a:solidFill>
                    <a:srgbClr val="A23341"/>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1" i="1" u="none" strike="noStrike" cap="none" normalizeH="0" baseline="0" dirty="0" smtClean="0">
                      <a:ln>
                        <a:noFill/>
                      </a:ln>
                      <a:solidFill>
                        <a:schemeClr val="tx1"/>
                      </a:solidFill>
                      <a:effectLst/>
                      <a:latin typeface="Arial" charset="0"/>
                    </a:rPr>
                    <a:t>K</a:t>
                  </a:r>
                  <a:endParaRPr kumimoji="0" lang="zh-CN" altLang="en-US" sz="1800" b="1" i="1" u="none" strike="noStrike" cap="none" normalizeH="0" baseline="0" dirty="0">
                    <a:ln>
                      <a:noFill/>
                    </a:ln>
                    <a:solidFill>
                      <a:schemeClr val="tx1"/>
                    </a:solidFill>
                    <a:effectLst/>
                    <a:latin typeface="Arial" charset="0"/>
                  </a:endParaRPr>
                </a:p>
              </p:txBody>
            </p:sp>
            <p:sp>
              <p:nvSpPr>
                <p:cNvPr id="44" name="矩形 43">
                  <a:extLst>
                    <a:ext uri="{FF2B5EF4-FFF2-40B4-BE49-F238E27FC236}">
                      <a16:creationId xmlns:a16="http://schemas.microsoft.com/office/drawing/2014/main" xmlns="" id="{75143C82-3AE1-4163-B819-EDCD12715909}"/>
                    </a:ext>
                  </a:extLst>
                </p:cNvPr>
                <p:cNvSpPr/>
                <p:nvPr/>
              </p:nvSpPr>
              <p:spPr bwMode="auto">
                <a:xfrm>
                  <a:off x="8453535" y="3937517"/>
                  <a:ext cx="531845" cy="438539"/>
                </a:xfrm>
                <a:prstGeom prst="rect">
                  <a:avLst/>
                </a:prstGeom>
                <a:ln w="28575">
                  <a:solidFill>
                    <a:srgbClr val="A23341"/>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1" u="none" strike="noStrike" cap="none" normalizeH="0" baseline="0" dirty="0" smtClean="0">
                      <a:ln>
                        <a:noFill/>
                      </a:ln>
                      <a:solidFill>
                        <a:schemeClr val="tx1"/>
                      </a:solidFill>
                      <a:effectLst/>
                      <a:latin typeface="Arial" charset="0"/>
                    </a:rPr>
                    <a:t>g</a:t>
                  </a:r>
                  <a:endParaRPr kumimoji="0" lang="zh-CN" altLang="en-US" sz="1800" b="0" i="1" u="none" strike="noStrike" cap="none" normalizeH="0" baseline="0" dirty="0">
                    <a:ln>
                      <a:noFill/>
                    </a:ln>
                    <a:solidFill>
                      <a:schemeClr val="tx1"/>
                    </a:solidFill>
                    <a:effectLst/>
                    <a:latin typeface="Arial" charset="0"/>
                  </a:endParaRPr>
                </a:p>
              </p:txBody>
            </p:sp>
            <p:sp>
              <p:nvSpPr>
                <p:cNvPr id="45" name="矩形 44">
                  <a:extLst>
                    <a:ext uri="{FF2B5EF4-FFF2-40B4-BE49-F238E27FC236}">
                      <a16:creationId xmlns:a16="http://schemas.microsoft.com/office/drawing/2014/main" xmlns="" id="{1D3143E7-25F8-4449-B5ED-247D00879F1A}"/>
                    </a:ext>
                  </a:extLst>
                </p:cNvPr>
                <p:cNvSpPr/>
                <p:nvPr/>
              </p:nvSpPr>
              <p:spPr bwMode="auto">
                <a:xfrm>
                  <a:off x="8985380" y="3937518"/>
                  <a:ext cx="531845" cy="438539"/>
                </a:xfrm>
                <a:prstGeom prst="rect">
                  <a:avLst/>
                </a:prstGeom>
                <a:ln w="28575">
                  <a:solidFill>
                    <a:srgbClr val="A23341"/>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1" u="none" strike="noStrike" cap="none" normalizeH="0" baseline="0" dirty="0" smtClean="0">
                      <a:ln>
                        <a:noFill/>
                      </a:ln>
                      <a:solidFill>
                        <a:schemeClr val="tx1"/>
                      </a:solidFill>
                      <a:effectLst/>
                      <a:latin typeface="Arial" charset="0"/>
                    </a:rPr>
                    <a:t>g</a:t>
                  </a:r>
                  <a:endParaRPr kumimoji="0" lang="zh-CN" altLang="en-US" sz="1800" b="0" i="1" u="none" strike="noStrike" cap="none" normalizeH="0" baseline="0" dirty="0">
                    <a:ln>
                      <a:noFill/>
                    </a:ln>
                    <a:solidFill>
                      <a:schemeClr val="tx1"/>
                    </a:solidFill>
                    <a:effectLst/>
                    <a:latin typeface="Arial" charset="0"/>
                  </a:endParaRPr>
                </a:p>
              </p:txBody>
            </p:sp>
            <p:sp>
              <p:nvSpPr>
                <p:cNvPr id="46" name="矩形 45">
                  <a:extLst>
                    <a:ext uri="{FF2B5EF4-FFF2-40B4-BE49-F238E27FC236}">
                      <a16:creationId xmlns:a16="http://schemas.microsoft.com/office/drawing/2014/main" xmlns="" id="{FE60BA9F-2255-4EB0-A520-FA85462AC1C6}"/>
                    </a:ext>
                  </a:extLst>
                </p:cNvPr>
                <p:cNvSpPr/>
                <p:nvPr/>
              </p:nvSpPr>
              <p:spPr bwMode="auto">
                <a:xfrm>
                  <a:off x="9517225" y="3937517"/>
                  <a:ext cx="531845" cy="438539"/>
                </a:xfrm>
                <a:prstGeom prst="rect">
                  <a:avLst/>
                </a:prstGeom>
                <a:ln w="28575">
                  <a:solidFill>
                    <a:srgbClr val="A23341"/>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1" u="none" strike="noStrike" cap="none" normalizeH="0" baseline="0" dirty="0" smtClean="0">
                      <a:ln>
                        <a:noFill/>
                      </a:ln>
                      <a:solidFill>
                        <a:schemeClr val="tx1"/>
                      </a:solidFill>
                      <a:effectLst/>
                      <a:latin typeface="Arial" charset="0"/>
                    </a:rPr>
                    <a:t>g</a:t>
                  </a:r>
                  <a:endParaRPr kumimoji="0" lang="zh-CN" altLang="en-US" sz="1800" b="0" i="1" u="none" strike="noStrike" cap="none" normalizeH="0" baseline="0" dirty="0">
                    <a:ln>
                      <a:noFill/>
                    </a:ln>
                    <a:solidFill>
                      <a:schemeClr val="tx1"/>
                    </a:solidFill>
                    <a:effectLst/>
                    <a:latin typeface="Arial" charset="0"/>
                  </a:endParaRPr>
                </a:p>
              </p:txBody>
            </p:sp>
          </p:grpSp>
          <p:grpSp>
            <p:nvGrpSpPr>
              <p:cNvPr id="38" name="组合 37">
                <a:extLst>
                  <a:ext uri="{FF2B5EF4-FFF2-40B4-BE49-F238E27FC236}">
                    <a16:creationId xmlns:a16="http://schemas.microsoft.com/office/drawing/2014/main" xmlns="" id="{CF1990FE-A7A0-4B1A-8269-46EC52803EC9}"/>
                  </a:ext>
                </a:extLst>
              </p:cNvPr>
              <p:cNvGrpSpPr/>
              <p:nvPr/>
            </p:nvGrpSpPr>
            <p:grpSpPr>
              <a:xfrm>
                <a:off x="9560767" y="4002830"/>
                <a:ext cx="2127380" cy="438540"/>
                <a:chOff x="7921690" y="3937517"/>
                <a:chExt cx="2127380" cy="438540"/>
              </a:xfrm>
            </p:grpSpPr>
            <p:sp>
              <p:nvSpPr>
                <p:cNvPr id="39" name="矩形 38">
                  <a:extLst>
                    <a:ext uri="{FF2B5EF4-FFF2-40B4-BE49-F238E27FC236}">
                      <a16:creationId xmlns:a16="http://schemas.microsoft.com/office/drawing/2014/main" xmlns="" id="{0DB0B34B-4D09-44AC-93F4-2AE647E49FE7}"/>
                    </a:ext>
                  </a:extLst>
                </p:cNvPr>
                <p:cNvSpPr/>
                <p:nvPr/>
              </p:nvSpPr>
              <p:spPr bwMode="auto">
                <a:xfrm>
                  <a:off x="7921690" y="3937518"/>
                  <a:ext cx="531845"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rPr>
                    <a:t>c</a:t>
                  </a:r>
                  <a:endParaRPr kumimoji="0" lang="zh-CN" altLang="en-US" sz="1800" b="0" i="0" u="none" strike="noStrike" cap="none" normalizeH="0" baseline="0" dirty="0">
                    <a:ln>
                      <a:noFill/>
                    </a:ln>
                    <a:solidFill>
                      <a:schemeClr val="tx1"/>
                    </a:solidFill>
                    <a:effectLst/>
                    <a:latin typeface="Arial" charset="0"/>
                  </a:endParaRPr>
                </a:p>
              </p:txBody>
            </p:sp>
            <p:sp>
              <p:nvSpPr>
                <p:cNvPr id="40" name="矩形 39">
                  <a:extLst>
                    <a:ext uri="{FF2B5EF4-FFF2-40B4-BE49-F238E27FC236}">
                      <a16:creationId xmlns:a16="http://schemas.microsoft.com/office/drawing/2014/main" xmlns="" id="{4693EDCC-A511-48F1-A00D-94BD71284AEC}"/>
                    </a:ext>
                  </a:extLst>
                </p:cNvPr>
                <p:cNvSpPr/>
                <p:nvPr/>
              </p:nvSpPr>
              <p:spPr bwMode="auto">
                <a:xfrm>
                  <a:off x="8453535" y="3937517"/>
                  <a:ext cx="531845"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rPr>
                    <a:t>c</a:t>
                  </a:r>
                  <a:endParaRPr kumimoji="0" lang="zh-CN" altLang="en-US" sz="1800" b="0" i="0" u="none" strike="noStrike" cap="none" normalizeH="0" baseline="0" dirty="0">
                    <a:ln>
                      <a:noFill/>
                    </a:ln>
                    <a:solidFill>
                      <a:schemeClr val="tx1"/>
                    </a:solidFill>
                    <a:effectLst/>
                    <a:latin typeface="Arial" charset="0"/>
                  </a:endParaRPr>
                </a:p>
              </p:txBody>
            </p:sp>
            <p:sp>
              <p:nvSpPr>
                <p:cNvPr id="41" name="矩形 40">
                  <a:extLst>
                    <a:ext uri="{FF2B5EF4-FFF2-40B4-BE49-F238E27FC236}">
                      <a16:creationId xmlns:a16="http://schemas.microsoft.com/office/drawing/2014/main" xmlns="" id="{E153147D-7C8C-407F-9EA6-713350684ECF}"/>
                    </a:ext>
                  </a:extLst>
                </p:cNvPr>
                <p:cNvSpPr/>
                <p:nvPr/>
              </p:nvSpPr>
              <p:spPr bwMode="auto">
                <a:xfrm>
                  <a:off x="8985380" y="3937518"/>
                  <a:ext cx="531845"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rPr>
                    <a:t>c</a:t>
                  </a:r>
                  <a:endParaRPr kumimoji="0" lang="zh-CN" altLang="en-US" sz="1800" b="0" i="0" u="none" strike="noStrike" cap="none" normalizeH="0" baseline="0" dirty="0">
                    <a:ln>
                      <a:noFill/>
                    </a:ln>
                    <a:solidFill>
                      <a:schemeClr val="tx1"/>
                    </a:solidFill>
                    <a:effectLst/>
                    <a:latin typeface="Arial" charset="0"/>
                  </a:endParaRPr>
                </a:p>
              </p:txBody>
            </p:sp>
            <p:sp>
              <p:nvSpPr>
                <p:cNvPr id="42" name="矩形 41">
                  <a:extLst>
                    <a:ext uri="{FF2B5EF4-FFF2-40B4-BE49-F238E27FC236}">
                      <a16:creationId xmlns:a16="http://schemas.microsoft.com/office/drawing/2014/main" xmlns="" id="{F7E85DEE-1CBE-4464-9770-7567A6F963C4}"/>
                    </a:ext>
                  </a:extLst>
                </p:cNvPr>
                <p:cNvSpPr/>
                <p:nvPr/>
              </p:nvSpPr>
              <p:spPr bwMode="auto">
                <a:xfrm>
                  <a:off x="9517225" y="3937517"/>
                  <a:ext cx="531845" cy="438539"/>
                </a:xfrm>
                <a:prstGeom prst="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charset="0"/>
                    </a:rPr>
                    <a:t>c</a:t>
                  </a:r>
                  <a:endParaRPr kumimoji="0" lang="zh-CN" altLang="en-US" sz="1800" b="0" i="0" u="none" strike="noStrike" cap="none" normalizeH="0" baseline="0" dirty="0">
                    <a:ln>
                      <a:noFill/>
                    </a:ln>
                    <a:solidFill>
                      <a:schemeClr val="tx1"/>
                    </a:solidFill>
                    <a:effectLst/>
                    <a:latin typeface="Arial" charset="0"/>
                  </a:endParaRPr>
                </a:p>
              </p:txBody>
            </p:sp>
          </p:grpSp>
        </p:grpSp>
        <p:sp>
          <p:nvSpPr>
            <p:cNvPr id="35" name="任意多边形: 形状 24">
              <a:extLst>
                <a:ext uri="{FF2B5EF4-FFF2-40B4-BE49-F238E27FC236}">
                  <a16:creationId xmlns:a16="http://schemas.microsoft.com/office/drawing/2014/main" xmlns="" id="{89AF15AC-4240-444D-AEE6-A29C946DB08C}"/>
                </a:ext>
              </a:extLst>
            </p:cNvPr>
            <p:cNvSpPr/>
            <p:nvPr/>
          </p:nvSpPr>
          <p:spPr bwMode="auto">
            <a:xfrm>
              <a:off x="7445829" y="3452327"/>
              <a:ext cx="1754155" cy="709126"/>
            </a:xfrm>
            <a:custGeom>
              <a:avLst/>
              <a:gdLst>
                <a:gd name="connsiteX0" fmla="*/ 1754155 w 1754155"/>
                <a:gd name="connsiteY0" fmla="*/ 0 h 709126"/>
                <a:gd name="connsiteX1" fmla="*/ 1222310 w 1754155"/>
                <a:gd name="connsiteY1" fmla="*/ 363893 h 709126"/>
                <a:gd name="connsiteX2" fmla="*/ 0 w 1754155"/>
                <a:gd name="connsiteY2" fmla="*/ 709126 h 709126"/>
                <a:gd name="connsiteX3" fmla="*/ 0 w 1754155"/>
                <a:gd name="connsiteY3" fmla="*/ 709126 h 709126"/>
              </a:gdLst>
              <a:ahLst/>
              <a:cxnLst>
                <a:cxn ang="0">
                  <a:pos x="connsiteX0" y="connsiteY0"/>
                </a:cxn>
                <a:cxn ang="0">
                  <a:pos x="connsiteX1" y="connsiteY1"/>
                </a:cxn>
                <a:cxn ang="0">
                  <a:pos x="connsiteX2" y="connsiteY2"/>
                </a:cxn>
                <a:cxn ang="0">
                  <a:pos x="connsiteX3" y="connsiteY3"/>
                </a:cxn>
              </a:cxnLst>
              <a:rect l="l" t="t" r="r" b="b"/>
              <a:pathLst>
                <a:path w="1754155" h="709126">
                  <a:moveTo>
                    <a:pt x="1754155" y="0"/>
                  </a:moveTo>
                  <a:cubicBezTo>
                    <a:pt x="1634412" y="122852"/>
                    <a:pt x="1514669" y="245705"/>
                    <a:pt x="1222310" y="363893"/>
                  </a:cubicBezTo>
                  <a:cubicBezTo>
                    <a:pt x="929951" y="482081"/>
                    <a:pt x="0" y="709126"/>
                    <a:pt x="0" y="709126"/>
                  </a:cubicBezTo>
                  <a:lnTo>
                    <a:pt x="0" y="709126"/>
                  </a:lnTo>
                </a:path>
              </a:pathLst>
            </a:custGeom>
            <a:ln w="28575">
              <a:prstDash val="sysDash"/>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
          <p:nvSpPr>
            <p:cNvPr id="36" name="任意多边形: 形状 25">
              <a:extLst>
                <a:ext uri="{FF2B5EF4-FFF2-40B4-BE49-F238E27FC236}">
                  <a16:creationId xmlns:a16="http://schemas.microsoft.com/office/drawing/2014/main" xmlns="" id="{C71FDA69-9991-4B52-9A79-84697D6D040E}"/>
                </a:ext>
              </a:extLst>
            </p:cNvPr>
            <p:cNvSpPr/>
            <p:nvPr/>
          </p:nvSpPr>
          <p:spPr bwMode="auto">
            <a:xfrm flipH="1">
              <a:off x="9896669" y="3433664"/>
              <a:ext cx="1754155" cy="709126"/>
            </a:xfrm>
            <a:custGeom>
              <a:avLst/>
              <a:gdLst>
                <a:gd name="connsiteX0" fmla="*/ 1754155 w 1754155"/>
                <a:gd name="connsiteY0" fmla="*/ 0 h 709126"/>
                <a:gd name="connsiteX1" fmla="*/ 1222310 w 1754155"/>
                <a:gd name="connsiteY1" fmla="*/ 363893 h 709126"/>
                <a:gd name="connsiteX2" fmla="*/ 0 w 1754155"/>
                <a:gd name="connsiteY2" fmla="*/ 709126 h 709126"/>
                <a:gd name="connsiteX3" fmla="*/ 0 w 1754155"/>
                <a:gd name="connsiteY3" fmla="*/ 709126 h 709126"/>
              </a:gdLst>
              <a:ahLst/>
              <a:cxnLst>
                <a:cxn ang="0">
                  <a:pos x="connsiteX0" y="connsiteY0"/>
                </a:cxn>
                <a:cxn ang="0">
                  <a:pos x="connsiteX1" y="connsiteY1"/>
                </a:cxn>
                <a:cxn ang="0">
                  <a:pos x="connsiteX2" y="connsiteY2"/>
                </a:cxn>
                <a:cxn ang="0">
                  <a:pos x="connsiteX3" y="connsiteY3"/>
                </a:cxn>
              </a:cxnLst>
              <a:rect l="l" t="t" r="r" b="b"/>
              <a:pathLst>
                <a:path w="1754155" h="709126">
                  <a:moveTo>
                    <a:pt x="1754155" y="0"/>
                  </a:moveTo>
                  <a:cubicBezTo>
                    <a:pt x="1634412" y="122852"/>
                    <a:pt x="1514669" y="245705"/>
                    <a:pt x="1222310" y="363893"/>
                  </a:cubicBezTo>
                  <a:cubicBezTo>
                    <a:pt x="929951" y="482081"/>
                    <a:pt x="0" y="709126"/>
                    <a:pt x="0" y="709126"/>
                  </a:cubicBezTo>
                  <a:lnTo>
                    <a:pt x="0" y="709126"/>
                  </a:lnTo>
                </a:path>
              </a:pathLst>
            </a:custGeom>
            <a:ln w="28575">
              <a:prstDash val="sysDash"/>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0">
              <a:schemeClr val="accent5"/>
            </a:fillRef>
            <a:effectRef idx="0">
              <a:schemeClr val="accent5"/>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mc:AlternateContent xmlns:mc="http://schemas.openxmlformats.org/markup-compatibility/2006" xmlns:a14="http://schemas.microsoft.com/office/drawing/2010/main">
        <mc:Choice Requires="a14">
          <p:sp>
            <p:nvSpPr>
              <p:cNvPr id="47" name="椭圆 46">
                <a:extLst>
                  <a:ext uri="{FF2B5EF4-FFF2-40B4-BE49-F238E27FC236}">
                    <a16:creationId xmlns:a16="http://schemas.microsoft.com/office/drawing/2014/main" xmlns="" id="{5509C5FB-0020-4858-A578-244A25635BEE}"/>
                  </a:ext>
                </a:extLst>
              </p:cNvPr>
              <p:cNvSpPr/>
              <p:nvPr/>
            </p:nvSpPr>
            <p:spPr bwMode="auto">
              <a:xfrm>
                <a:off x="4212319" y="1150276"/>
                <a:ext cx="559837" cy="559837"/>
              </a:xfrm>
              <a:prstGeom prst="ellipse">
                <a:avLst/>
              </a:prstGeom>
              <a:ln>
                <a:headEnd type="none" w="med" len="med"/>
                <a:tailEnd type="none" w="med" len="med"/>
              </a:ln>
              <a:extLst>
                <a:ext uri="{AF507438-7753-43E0-B8FC-AC1667EBCBE1}">
                  <a14:hiddenEffects>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𝒇</m:t>
                          </m:r>
                        </m:e>
                        <m:sub>
                          <m:r>
                            <a:rPr lang="en-US" altLang="zh-CN" b="1" i="1">
                              <a:solidFill>
                                <a:schemeClr val="tx1"/>
                              </a:solidFill>
                              <a:latin typeface="Cambria Math" panose="02040503050406030204" pitchFamily="18" charset="0"/>
                            </a:rPr>
                            <m:t>𝟏</m:t>
                          </m:r>
                        </m:sub>
                      </m:sSub>
                    </m:oMath>
                  </m:oMathPara>
                </a14:m>
                <a:endParaRPr kumimoji="0" lang="zh-CN" altLang="en-US" sz="1800" b="0" i="0" u="none" strike="noStrike" cap="none" normalizeH="0" baseline="0" dirty="0">
                  <a:ln>
                    <a:noFill/>
                  </a:ln>
                  <a:solidFill>
                    <a:schemeClr val="tx1"/>
                  </a:solidFill>
                  <a:effectLst/>
                  <a:latin typeface="Arial" charset="0"/>
                </a:endParaRPr>
              </a:p>
            </p:txBody>
          </p:sp>
        </mc:Choice>
        <mc:Fallback xmlns="">
          <p:sp>
            <p:nvSpPr>
              <p:cNvPr id="47" name="椭圆 46">
                <a:extLst>
                  <a:ext uri="{FF2B5EF4-FFF2-40B4-BE49-F238E27FC236}">
                    <a16:creationId xmlns:a16="http://schemas.microsoft.com/office/drawing/2014/main" xmlns:a14="http://schemas.microsoft.com/office/drawing/2010/main" xmlns="" id="{5509C5FB-0020-4858-A578-244A25635BEE}"/>
                  </a:ext>
                </a:extLst>
              </p:cNvPr>
              <p:cNvSpPr>
                <a:spLocks noRot="1" noChangeAspect="1" noMove="1" noResize="1" noEditPoints="1" noAdjustHandles="1" noChangeArrowheads="1" noChangeShapeType="1" noTextEdit="1"/>
              </p:cNvSpPr>
              <p:nvPr/>
            </p:nvSpPr>
            <p:spPr bwMode="auto">
              <a:xfrm>
                <a:off x="4212319" y="1150276"/>
                <a:ext cx="559837" cy="559837"/>
              </a:xfrm>
              <a:prstGeom prst="ellipse">
                <a:avLst/>
              </a:prstGeom>
              <a:blipFill rotWithShape="0">
                <a:blip r:embed="rId6"/>
                <a:stretch>
                  <a:fillRect/>
                </a:stretch>
              </a:blipFill>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cxnSp>
        <p:nvCxnSpPr>
          <p:cNvPr id="48" name="直接箭头连接符 47">
            <a:extLst>
              <a:ext uri="{FF2B5EF4-FFF2-40B4-BE49-F238E27FC236}">
                <a16:creationId xmlns:a16="http://schemas.microsoft.com/office/drawing/2014/main" xmlns="" id="{70CCEC66-2E63-4D48-AF22-B8C77864214B}"/>
              </a:ext>
            </a:extLst>
          </p:cNvPr>
          <p:cNvCxnSpPr>
            <a:stCxn id="47" idx="5"/>
            <a:endCxn id="30" idx="0"/>
          </p:cNvCxnSpPr>
          <p:nvPr/>
        </p:nvCxnSpPr>
        <p:spPr bwMode="auto">
          <a:xfrm>
            <a:off x="4690170" y="1628127"/>
            <a:ext cx="1464471" cy="91240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xmlns="" id="{154444D6-9783-4B14-BEDF-60C9ABC3577B}"/>
                  </a:ext>
                </a:extLst>
              </p:cNvPr>
              <p:cNvSpPr txBox="1"/>
              <p:nvPr/>
            </p:nvSpPr>
            <p:spPr>
              <a:xfrm>
                <a:off x="4981657" y="1850071"/>
                <a:ext cx="652024" cy="369332"/>
              </a:xfrm>
              <a:prstGeom prst="rect">
                <a:avLst/>
              </a:prstGeom>
              <a:solidFill>
                <a:schemeClr val="bg1"/>
              </a:solidFill>
            </p:spPr>
            <p:txBody>
              <a:bodyPr wrap="square" rtlCol="0">
                <a:spAutoFit/>
              </a:bodyPr>
              <a:lstStyle/>
              <a:p>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𝑓</m:t>
                        </m:r>
                      </m:e>
                      <m:sub>
                        <m:r>
                          <a:rPr lang="en-US" altLang="zh-CN" b="0" i="1">
                            <a:latin typeface="Cambria Math" panose="02040503050406030204" pitchFamily="18" charset="0"/>
                          </a:rPr>
                          <m:t>1</m:t>
                        </m:r>
                      </m:sub>
                    </m:sSub>
                  </m:oMath>
                </a14:m>
                <a:r>
                  <a:rPr lang="en-US" altLang="zh-CN" dirty="0"/>
                  <a:t>)</a:t>
                </a:r>
                <a:endParaRPr lang="zh-CN" altLang="en-US" dirty="0"/>
              </a:p>
            </p:txBody>
          </p:sp>
        </mc:Choice>
        <mc:Fallback xmlns="">
          <p:sp>
            <p:nvSpPr>
              <p:cNvPr id="49" name="文本框 48">
                <a:extLst>
                  <a:ext uri="{FF2B5EF4-FFF2-40B4-BE49-F238E27FC236}">
                    <a16:creationId xmlns:a16="http://schemas.microsoft.com/office/drawing/2014/main" xmlns:a14="http://schemas.microsoft.com/office/drawing/2010/main" xmlns="" id="{154444D6-9783-4B14-BEDF-60C9ABC3577B}"/>
                  </a:ext>
                </a:extLst>
              </p:cNvPr>
              <p:cNvSpPr txBox="1">
                <a:spLocks noRot="1" noChangeAspect="1" noMove="1" noResize="1" noEditPoints="1" noAdjustHandles="1" noChangeArrowheads="1" noChangeShapeType="1" noTextEdit="1"/>
              </p:cNvSpPr>
              <p:nvPr/>
            </p:nvSpPr>
            <p:spPr>
              <a:xfrm>
                <a:off x="4981657" y="1850071"/>
                <a:ext cx="652024" cy="369332"/>
              </a:xfrm>
              <a:prstGeom prst="rect">
                <a:avLst/>
              </a:prstGeom>
              <a:blipFill rotWithShape="0">
                <a:blip r:embed="rId7"/>
                <a:stretch>
                  <a:fillRect t="-8197" r="-19626" b="-24590"/>
                </a:stretch>
              </a:blipFill>
            </p:spPr>
            <p:txBody>
              <a:bodyPr/>
              <a:lstStyle/>
              <a:p>
                <a:r>
                  <a:rPr lang="zh-CN" altLang="en-US">
                    <a:noFill/>
                  </a:rPr>
                  <a:t> </a:t>
                </a:r>
              </a:p>
            </p:txBody>
          </p:sp>
        </mc:Fallback>
      </mc:AlternateContent>
      <p:grpSp>
        <p:nvGrpSpPr>
          <p:cNvPr id="50" name="组合 49">
            <a:extLst>
              <a:ext uri="{FF2B5EF4-FFF2-40B4-BE49-F238E27FC236}">
                <a16:creationId xmlns:a16="http://schemas.microsoft.com/office/drawing/2014/main" xmlns="" id="{CA7D6CB4-F597-42F6-B10D-14882779046C}"/>
              </a:ext>
            </a:extLst>
          </p:cNvPr>
          <p:cNvGrpSpPr/>
          <p:nvPr/>
        </p:nvGrpSpPr>
        <p:grpSpPr>
          <a:xfrm>
            <a:off x="4212319" y="4131403"/>
            <a:ext cx="1421362" cy="1115008"/>
            <a:chOff x="7604449" y="4581329"/>
            <a:chExt cx="1421362" cy="1115008"/>
          </a:xfrm>
        </p:grpSpPr>
        <p:sp>
          <p:nvSpPr>
            <p:cNvPr id="51" name="矩形 50">
              <a:extLst>
                <a:ext uri="{FF2B5EF4-FFF2-40B4-BE49-F238E27FC236}">
                  <a16:creationId xmlns:a16="http://schemas.microsoft.com/office/drawing/2014/main" xmlns="" id="{FFD41F28-0971-4D0F-A3E2-5AE69B79F60B}"/>
                </a:ext>
              </a:extLst>
            </p:cNvPr>
            <p:cNvSpPr/>
            <p:nvPr/>
          </p:nvSpPr>
          <p:spPr bwMode="auto">
            <a:xfrm>
              <a:off x="7604449" y="5257798"/>
              <a:ext cx="1421362" cy="438539"/>
            </a:xfrm>
            <a:prstGeom prst="rect">
              <a:avLst/>
            </a:prstGeom>
            <a:ln>
              <a:solidFill>
                <a:srgbClr val="A23341"/>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Arial" charset="0"/>
                </a:rPr>
                <a:t>ID, count</a:t>
              </a:r>
              <a:endParaRPr kumimoji="0" lang="zh-CN" altLang="en-US" sz="1800" b="0" i="0" u="none" strike="noStrike" cap="none" normalizeH="0" baseline="0" dirty="0">
                <a:ln>
                  <a:noFill/>
                </a:ln>
                <a:solidFill>
                  <a:schemeClr val="tx1"/>
                </a:solidFill>
                <a:effectLst/>
                <a:latin typeface="Arial" charset="0"/>
              </a:endParaRPr>
            </a:p>
          </p:txBody>
        </p:sp>
        <p:cxnSp>
          <p:nvCxnSpPr>
            <p:cNvPr id="52" name="直接连接符 51">
              <a:extLst>
                <a:ext uri="{FF2B5EF4-FFF2-40B4-BE49-F238E27FC236}">
                  <a16:creationId xmlns:a16="http://schemas.microsoft.com/office/drawing/2014/main" xmlns="" id="{B975B18A-C480-45AB-A2CB-B171B4447B00}"/>
                </a:ext>
              </a:extLst>
            </p:cNvPr>
            <p:cNvCxnSpPr/>
            <p:nvPr/>
          </p:nvCxnSpPr>
          <p:spPr bwMode="auto">
            <a:xfrm flipH="1">
              <a:off x="7604449" y="4581329"/>
              <a:ext cx="374779" cy="676469"/>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53" name="直接连接符 52">
              <a:extLst>
                <a:ext uri="{FF2B5EF4-FFF2-40B4-BE49-F238E27FC236}">
                  <a16:creationId xmlns:a16="http://schemas.microsoft.com/office/drawing/2014/main" xmlns="" id="{0F17D775-1A3A-4A8A-BCAA-DB04C2B64523}"/>
                </a:ext>
              </a:extLst>
            </p:cNvPr>
            <p:cNvCxnSpPr/>
            <p:nvPr/>
          </p:nvCxnSpPr>
          <p:spPr bwMode="auto">
            <a:xfrm>
              <a:off x="8497077" y="4581329"/>
              <a:ext cx="528734" cy="676469"/>
            </a:xfrm>
            <a:prstGeom prst="line">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cxnSp>
      </p:grpSp>
      <p:sp>
        <p:nvSpPr>
          <p:cNvPr id="54" name="对话气泡: 圆角矩形 36">
            <a:extLst>
              <a:ext uri="{FF2B5EF4-FFF2-40B4-BE49-F238E27FC236}">
                <a16:creationId xmlns:a16="http://schemas.microsoft.com/office/drawing/2014/main" xmlns="" id="{7563E9AF-A045-49B4-B652-0733FA943D87}"/>
              </a:ext>
            </a:extLst>
          </p:cNvPr>
          <p:cNvSpPr/>
          <p:nvPr/>
        </p:nvSpPr>
        <p:spPr bwMode="auto">
          <a:xfrm>
            <a:off x="2616784" y="3543576"/>
            <a:ext cx="1088571" cy="587826"/>
          </a:xfrm>
          <a:prstGeom prst="wedgeRoundRectCallout">
            <a:avLst>
              <a:gd name="adj1" fmla="val 97834"/>
              <a:gd name="adj2" fmla="val 6944"/>
              <a:gd name="adj3" fmla="val 16667"/>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Arial" charset="0"/>
              </a:rPr>
              <a:t>Elephant</a:t>
            </a:r>
            <a:endParaRPr kumimoji="0" lang="zh-CN" altLang="en-US" sz="1600" b="0" i="0" u="none" strike="noStrike" cap="none" normalizeH="0" baseline="0" dirty="0">
              <a:ln>
                <a:noFill/>
              </a:ln>
              <a:solidFill>
                <a:schemeClr val="tx1"/>
              </a:solidFill>
              <a:effectLst/>
              <a:latin typeface="Arial" charset="0"/>
            </a:endParaRPr>
          </a:p>
        </p:txBody>
      </p:sp>
      <p:sp>
        <p:nvSpPr>
          <p:cNvPr id="55" name="对话气泡: 圆角矩形 37">
            <a:extLst>
              <a:ext uri="{FF2B5EF4-FFF2-40B4-BE49-F238E27FC236}">
                <a16:creationId xmlns:a16="http://schemas.microsoft.com/office/drawing/2014/main" xmlns="" id="{496654B8-623B-4620-9C66-6EE0AC988D41}"/>
              </a:ext>
            </a:extLst>
          </p:cNvPr>
          <p:cNvSpPr/>
          <p:nvPr/>
        </p:nvSpPr>
        <p:spPr bwMode="auto">
          <a:xfrm>
            <a:off x="7246323" y="4469637"/>
            <a:ext cx="699796" cy="587826"/>
          </a:xfrm>
          <a:prstGeom prst="wedgeRoundRectCallout">
            <a:avLst>
              <a:gd name="adj1" fmla="val 8501"/>
              <a:gd name="adj2" fmla="val -110517"/>
              <a:gd name="adj3" fmla="val 16667"/>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Arial" charset="0"/>
              </a:rPr>
              <a:t>Mice flow</a:t>
            </a:r>
            <a:endParaRPr kumimoji="0" lang="zh-CN" altLang="en-US" sz="1600" b="0" i="0" u="none" strike="noStrike" cap="none" normalizeH="0" baseline="0" dirty="0">
              <a:ln>
                <a:noFill/>
              </a:ln>
              <a:solidFill>
                <a:schemeClr val="tx1"/>
              </a:solidFill>
              <a:effectLst/>
              <a:latin typeface="Arial" charset="0"/>
            </a:endParaRPr>
          </a:p>
        </p:txBody>
      </p:sp>
      <p:sp>
        <p:nvSpPr>
          <p:cNvPr id="3" name="矩形 2"/>
          <p:cNvSpPr/>
          <p:nvPr/>
        </p:nvSpPr>
        <p:spPr>
          <a:xfrm>
            <a:off x="8408062" y="1494992"/>
            <a:ext cx="3060453" cy="830997"/>
          </a:xfrm>
          <a:prstGeom prst="rect">
            <a:avLst/>
          </a:prstGeom>
        </p:spPr>
        <p:txBody>
          <a:bodyPr wrap="none">
            <a:spAutoFit/>
          </a:bodyPr>
          <a:lstStyle/>
          <a:p>
            <a:r>
              <a:rPr lang="en-US" altLang="zh-CN" sz="2400" dirty="0" smtClean="0"/>
              <a:t>b</a:t>
            </a:r>
            <a:r>
              <a:rPr lang="en-US" altLang="zh-CN" sz="2400" baseline="30000" dirty="0" smtClean="0"/>
              <a:t>-C</a:t>
            </a:r>
            <a:r>
              <a:rPr lang="zh-CN" altLang="en-US" sz="2400" dirty="0" smtClean="0"/>
              <a:t>  </a:t>
            </a:r>
            <a:endParaRPr lang="en-US" altLang="zh-CN" sz="2400" dirty="0" smtClean="0"/>
          </a:p>
          <a:p>
            <a:r>
              <a:rPr lang="en-US" altLang="zh-CN" sz="2400" dirty="0" smtClean="0"/>
              <a:t>weakest guardian -- ;</a:t>
            </a:r>
            <a:endParaRPr lang="en-US" altLang="zh-CN" sz="2400" dirty="0"/>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332690989"/>
      </p:ext>
    </p:extLst>
  </p:cSld>
  <p:clrMapOvr>
    <a:masterClrMapping/>
  </p:clrMapOvr>
  <mc:AlternateContent xmlns:mc="http://schemas.openxmlformats.org/markup-compatibility/2006">
    <mc:Choice xmlns:p14="http://schemas.microsoft.com/office/powerpoint/2010/main" Requires="p14">
      <p:transition spd="slow" p14:dur="2000" advTm="126096"/>
    </mc:Choice>
    <mc:Fallback>
      <p:transition spd="slow" advTm="12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up)">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500"/>
                                        <p:tgtEl>
                                          <p:spTgt spid="5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up)">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54" grpId="0" animBg="1"/>
      <p:bldP spid="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2-5) Elastic Sketch (SIGCOMM’18)</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126682" y="6568373"/>
            <a:ext cx="9049706" cy="276999"/>
          </a:xfrm>
          <a:prstGeom prst="rect">
            <a:avLst/>
          </a:prstGeom>
          <a:noFill/>
        </p:spPr>
        <p:txBody>
          <a:bodyPr wrap="square" rtlCol="0">
            <a:spAutoFit/>
          </a:bodyPr>
          <a:lstStyle/>
          <a:p>
            <a:pPr marL="228600" indent="-228600">
              <a:buFont typeface="+mj-lt"/>
              <a:buAutoNum type="arabicPeriod"/>
            </a:pPr>
            <a:r>
              <a:rPr lang="en-US" altLang="zh-CN" sz="1200" dirty="0" smtClean="0"/>
              <a:t>Yang </a:t>
            </a:r>
            <a:r>
              <a:rPr lang="en-US" altLang="zh-CN" sz="1200" dirty="0"/>
              <a:t>T, Jiang J, Liu P, et al. Elastic sketch: Adaptive and fast network-wide </a:t>
            </a:r>
            <a:r>
              <a:rPr lang="en-US" altLang="zh-CN" sz="1200" dirty="0" smtClean="0"/>
              <a:t>measurements. ACM SIGCOMM 18</a:t>
            </a:r>
            <a:endParaRPr lang="en-US" altLang="zh-CN" sz="1200" dirty="0"/>
          </a:p>
        </p:txBody>
      </p:sp>
      <p:sp>
        <p:nvSpPr>
          <p:cNvPr id="56" name="矩形 55"/>
          <p:cNvSpPr/>
          <p:nvPr/>
        </p:nvSpPr>
        <p:spPr>
          <a:xfrm>
            <a:off x="459177" y="861087"/>
            <a:ext cx="11732056" cy="3744615"/>
          </a:xfrm>
          <a:prstGeom prst="rect">
            <a:avLst/>
          </a:prstGeom>
        </p:spPr>
        <p:txBody>
          <a:bodyPr wrap="square">
            <a:spAutoFit/>
          </a:bodyPr>
          <a:lstStyle/>
          <a:p>
            <a:pPr lvl="1">
              <a:spcAft>
                <a:spcPts val="800"/>
              </a:spcAft>
            </a:pPr>
            <a:r>
              <a:rPr lang="en-US" altLang="zh-CN" sz="3200" dirty="0" smtClean="0"/>
              <a:t>Goal: separate elephant flows from mice flows</a:t>
            </a:r>
          </a:p>
          <a:p>
            <a:pPr lvl="1">
              <a:spcAft>
                <a:spcPts val="800"/>
              </a:spcAft>
            </a:pPr>
            <a:r>
              <a:rPr lang="en-US" altLang="zh-CN" sz="3200" dirty="0" smtClean="0"/>
              <a:t>Ostracism</a:t>
            </a:r>
            <a:r>
              <a:rPr lang="en-US" altLang="zh-CN" sz="3200" dirty="0"/>
              <a:t>: </a:t>
            </a:r>
            <a:r>
              <a:rPr lang="en-US" altLang="zh-CN" sz="3200" dirty="0" smtClean="0"/>
              <a:t>vote for elephant </a:t>
            </a:r>
            <a:r>
              <a:rPr lang="en-US" altLang="zh-CN" sz="3200" dirty="0"/>
              <a:t>flows</a:t>
            </a:r>
          </a:p>
          <a:p>
            <a:pPr lvl="1"/>
            <a:r>
              <a:rPr lang="en-US" altLang="zh-CN" sz="3200" dirty="0" smtClean="0">
                <a:solidFill>
                  <a:srgbClr val="000000"/>
                </a:solidFill>
              </a:rPr>
              <a:t>     Ostracism </a:t>
            </a:r>
            <a:r>
              <a:rPr lang="en-US" altLang="zh-CN" sz="3200" dirty="0">
                <a:solidFill>
                  <a:srgbClr val="000000"/>
                </a:solidFill>
              </a:rPr>
              <a:t>was a procedure </a:t>
            </a:r>
            <a:r>
              <a:rPr lang="en-US" altLang="zh-CN" sz="3200" dirty="0" smtClean="0">
                <a:solidFill>
                  <a:srgbClr val="000000"/>
                </a:solidFill>
              </a:rPr>
              <a:t>in ancient Athens, </a:t>
            </a:r>
            <a:r>
              <a:rPr lang="en-US" altLang="zh-CN" sz="3200" dirty="0">
                <a:solidFill>
                  <a:srgbClr val="000000"/>
                </a:solidFill>
              </a:rPr>
              <a:t>any citizen could be voted to be </a:t>
            </a:r>
            <a:r>
              <a:rPr lang="en-US" altLang="zh-CN" sz="3200" dirty="0" smtClean="0">
                <a:solidFill>
                  <a:srgbClr val="000000"/>
                </a:solidFill>
              </a:rPr>
              <a:t>expelled.</a:t>
            </a:r>
          </a:p>
          <a:p>
            <a:pPr lvl="1"/>
            <a:endParaRPr lang="en-US" altLang="zh-CN" sz="3200" dirty="0" smtClean="0">
              <a:solidFill>
                <a:srgbClr val="000000"/>
              </a:solidFill>
            </a:endParaRPr>
          </a:p>
          <a:p>
            <a:pPr lvl="1"/>
            <a:r>
              <a:rPr lang="en-US" altLang="zh-CN" sz="3200" dirty="0" smtClean="0">
                <a:solidFill>
                  <a:srgbClr val="20517C"/>
                </a:solidFill>
              </a:rPr>
              <a:t>Problem</a:t>
            </a:r>
            <a:r>
              <a:rPr lang="en-US" altLang="zh-CN" sz="3200" dirty="0">
                <a:solidFill>
                  <a:srgbClr val="20517C"/>
                </a:solidFill>
              </a:rPr>
              <a:t>:</a:t>
            </a:r>
            <a:r>
              <a:rPr lang="en-US" altLang="zh-CN" sz="3200" dirty="0"/>
              <a:t> </a:t>
            </a:r>
            <a:r>
              <a:rPr lang="en-US" altLang="zh-CN" sz="3200" dirty="0">
                <a:solidFill>
                  <a:srgbClr val="000000"/>
                </a:solidFill>
              </a:rPr>
              <a:t> </a:t>
            </a:r>
            <a:r>
              <a:rPr lang="en-US" altLang="zh-CN" sz="3200" dirty="0" smtClean="0">
                <a:solidFill>
                  <a:srgbClr val="000000"/>
                </a:solidFill>
              </a:rPr>
              <a:t>one </a:t>
            </a:r>
            <a:r>
              <a:rPr lang="en-US" altLang="zh-CN" sz="3200" dirty="0">
                <a:solidFill>
                  <a:srgbClr val="000000"/>
                </a:solidFill>
              </a:rPr>
              <a:t>bucket to elect </a:t>
            </a:r>
            <a:endParaRPr lang="en-US" altLang="zh-CN" sz="3200" dirty="0" smtClean="0">
              <a:solidFill>
                <a:srgbClr val="000000"/>
              </a:solidFill>
            </a:endParaRPr>
          </a:p>
          <a:p>
            <a:pPr lvl="1"/>
            <a:r>
              <a:rPr lang="en-US" altLang="zh-CN" sz="3200" dirty="0">
                <a:solidFill>
                  <a:srgbClr val="000000"/>
                </a:solidFill>
              </a:rPr>
              <a:t> </a:t>
            </a:r>
            <a:r>
              <a:rPr lang="en-US" altLang="zh-CN" sz="3200" dirty="0" smtClean="0">
                <a:solidFill>
                  <a:srgbClr val="000000"/>
                </a:solidFill>
              </a:rPr>
              <a:t>                  the </a:t>
            </a:r>
            <a:r>
              <a:rPr lang="en-US" altLang="zh-CN" sz="3200" dirty="0">
                <a:solidFill>
                  <a:srgbClr val="000000"/>
                </a:solidFill>
              </a:rPr>
              <a:t>largest </a:t>
            </a:r>
            <a:r>
              <a:rPr lang="en-US" altLang="zh-CN" sz="3200" dirty="0" smtClean="0">
                <a:solidFill>
                  <a:srgbClr val="000000"/>
                </a:solidFill>
              </a:rPr>
              <a:t>one</a:t>
            </a:r>
            <a:endParaRPr lang="en-US" altLang="zh-CN" sz="3200" dirty="0">
              <a:solidFill>
                <a:srgbClr val="000000"/>
              </a:solidFill>
            </a:endParaRPr>
          </a:p>
        </p:txBody>
      </p:sp>
      <p:pic>
        <p:nvPicPr>
          <p:cNvPr id="57" name="图片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5112" y="3132932"/>
            <a:ext cx="4666888" cy="3425609"/>
          </a:xfrm>
          <a:prstGeom prst="rect">
            <a:avLst/>
          </a:prstGeom>
        </p:spPr>
      </p:pic>
      <p:grpSp>
        <p:nvGrpSpPr>
          <p:cNvPr id="58" name="组合 57"/>
          <p:cNvGrpSpPr/>
          <p:nvPr/>
        </p:nvGrpSpPr>
        <p:grpSpPr>
          <a:xfrm>
            <a:off x="1126681" y="4456243"/>
            <a:ext cx="5428322" cy="1037279"/>
            <a:chOff x="1160998" y="5157192"/>
            <a:chExt cx="5428322" cy="1037279"/>
          </a:xfrm>
        </p:grpSpPr>
        <p:grpSp>
          <p:nvGrpSpPr>
            <p:cNvPr id="59" name="Group 19"/>
            <p:cNvGrpSpPr/>
            <p:nvPr/>
          </p:nvGrpSpPr>
          <p:grpSpPr>
            <a:xfrm>
              <a:off x="1160998" y="5718535"/>
              <a:ext cx="2765046" cy="347472"/>
              <a:chOff x="582399" y="2356923"/>
              <a:chExt cx="2765046" cy="347472"/>
            </a:xfrm>
          </p:grpSpPr>
          <p:sp>
            <p:nvSpPr>
              <p:cNvPr id="63" name="Rounded Rectangle 20"/>
              <p:cNvSpPr>
                <a:spLocks noChangeAspect="1"/>
              </p:cNvSpPr>
              <p:nvPr/>
            </p:nvSpPr>
            <p:spPr>
              <a:xfrm>
                <a:off x="582399" y="2356923"/>
                <a:ext cx="344646" cy="347472"/>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4" name="Rounded Rectangle 23"/>
              <p:cNvSpPr>
                <a:spLocks noChangeAspect="1"/>
              </p:cNvSpPr>
              <p:nvPr/>
            </p:nvSpPr>
            <p:spPr>
              <a:xfrm>
                <a:off x="928578"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5" name="Rounded Rectangle 24"/>
              <p:cNvSpPr>
                <a:spLocks noChangeAspect="1"/>
              </p:cNvSpPr>
              <p:nvPr/>
            </p:nvSpPr>
            <p:spPr>
              <a:xfrm>
                <a:off x="1273224"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6" name="Rounded Rectangle 25"/>
              <p:cNvSpPr>
                <a:spLocks noChangeAspect="1"/>
              </p:cNvSpPr>
              <p:nvPr/>
            </p:nvSpPr>
            <p:spPr>
              <a:xfrm>
                <a:off x="1619403"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7" name="Rounded Rectangle 26"/>
              <p:cNvSpPr>
                <a:spLocks noChangeAspect="1"/>
              </p:cNvSpPr>
              <p:nvPr/>
            </p:nvSpPr>
            <p:spPr>
              <a:xfrm>
                <a:off x="1965795"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8" name="Rounded Rectangle 27"/>
              <p:cNvSpPr>
                <a:spLocks noChangeAspect="1"/>
              </p:cNvSpPr>
              <p:nvPr/>
            </p:nvSpPr>
            <p:spPr>
              <a:xfrm>
                <a:off x="2311974"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69" name="Rounded Rectangle 28"/>
              <p:cNvSpPr>
                <a:spLocks noChangeAspect="1"/>
              </p:cNvSpPr>
              <p:nvPr/>
            </p:nvSpPr>
            <p:spPr>
              <a:xfrm>
                <a:off x="2656620" y="2356923"/>
                <a:ext cx="344646" cy="347472"/>
              </a:xfrm>
              <a:prstGeom prst="roundRect">
                <a:avLst/>
              </a:prstGeom>
              <a:solidFill>
                <a:srgbClr val="FF26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0" name="Rounded Rectangle 29"/>
              <p:cNvSpPr>
                <a:spLocks noChangeAspect="1"/>
              </p:cNvSpPr>
              <p:nvPr/>
            </p:nvSpPr>
            <p:spPr>
              <a:xfrm>
                <a:off x="3002799" y="2356923"/>
                <a:ext cx="344646" cy="347472"/>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60" name="圆角矩形 59"/>
            <p:cNvSpPr/>
            <p:nvPr/>
          </p:nvSpPr>
          <p:spPr>
            <a:xfrm>
              <a:off x="5303912" y="5590071"/>
              <a:ext cx="864096" cy="604400"/>
            </a:xfrm>
            <a:prstGeom prst="roundRect">
              <a:avLst/>
            </a:prstGeom>
            <a:ln>
              <a:solidFill>
                <a:schemeClr val="accent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61" name="右箭头 60"/>
            <p:cNvSpPr/>
            <p:nvPr/>
          </p:nvSpPr>
          <p:spPr>
            <a:xfrm>
              <a:off x="4295800" y="5789159"/>
              <a:ext cx="648072" cy="173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5062940" y="5157192"/>
              <a:ext cx="1526380" cy="369332"/>
            </a:xfrm>
            <a:prstGeom prst="rect">
              <a:avLst/>
            </a:prstGeom>
            <a:noFill/>
          </p:spPr>
          <p:txBody>
            <a:bodyPr wrap="none" rtlCol="0">
              <a:spAutoFit/>
            </a:bodyPr>
            <a:lstStyle/>
            <a:p>
              <a:r>
                <a:rPr lang="en-US" altLang="zh-CN" dirty="0" smtClean="0"/>
                <a:t>One bucket</a:t>
              </a:r>
              <a:endParaRPr lang="zh-CN" altLang="en-US" dirty="0"/>
            </a:p>
          </p:txBody>
        </p:sp>
      </p:grpSp>
      <p:cxnSp>
        <p:nvCxnSpPr>
          <p:cNvPr id="71" name="直接箭头连接符 70"/>
          <p:cNvCxnSpPr/>
          <p:nvPr/>
        </p:nvCxnSpPr>
        <p:spPr>
          <a:xfrm flipH="1">
            <a:off x="4731534" y="5493522"/>
            <a:ext cx="643619" cy="48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0" idx="2"/>
          </p:cNvCxnSpPr>
          <p:nvPr/>
        </p:nvCxnSpPr>
        <p:spPr>
          <a:xfrm>
            <a:off x="5701643" y="5493522"/>
            <a:ext cx="0" cy="48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6023225" y="5493522"/>
            <a:ext cx="531778" cy="482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4223025" y="6098224"/>
            <a:ext cx="3024336" cy="369332"/>
          </a:xfrm>
          <a:prstGeom prst="rect">
            <a:avLst/>
          </a:prstGeom>
          <a:noFill/>
        </p:spPr>
        <p:txBody>
          <a:bodyPr wrap="square" rtlCol="0">
            <a:spAutoFit/>
          </a:bodyPr>
          <a:lstStyle/>
          <a:p>
            <a:r>
              <a:rPr lang="en-US" altLang="zh-CN" dirty="0" smtClean="0"/>
              <a:t>Flow ID,     vote+,     vote-</a:t>
            </a:r>
            <a:endParaRPr lang="zh-CN" altLang="en-US" dirty="0"/>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630717233"/>
      </p:ext>
    </p:extLst>
  </p:cSld>
  <p:clrMapOvr>
    <a:masterClrMapping/>
  </p:clrMapOvr>
  <mc:AlternateContent xmlns:mc="http://schemas.openxmlformats.org/markup-compatibility/2006">
    <mc:Choice xmlns:p14="http://schemas.microsoft.com/office/powerpoint/2010/main" Requires="p14">
      <p:transition spd="slow" p14:dur="2000" advTm="93342"/>
    </mc:Choice>
    <mc:Fallback>
      <p:transition spd="slow" advTm="93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left)">
                                      <p:cBhvr>
                                        <p:cTn id="34" dur="1000"/>
                                        <p:tgtEl>
                                          <p:spTgt spid="74"/>
                                        </p:tgtEl>
                                      </p:cBhvr>
                                    </p:animEffect>
                                  </p:childTnLst>
                                </p:cTn>
                              </p:par>
                              <p:par>
                                <p:cTn id="35" presetID="22" presetClass="entr" presetSubtype="8"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left)">
                                      <p:cBhvr>
                                        <p:cTn id="37" dur="1000"/>
                                        <p:tgtEl>
                                          <p:spTgt spid="71"/>
                                        </p:tgtEl>
                                      </p:cBhvr>
                                    </p:animEffect>
                                  </p:childTnLst>
                                </p:cTn>
                              </p:par>
                              <p:par>
                                <p:cTn id="38" presetID="22" presetClass="entr" presetSubtype="8"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1000"/>
                                        <p:tgtEl>
                                          <p:spTgt spid="72"/>
                                        </p:tgtEl>
                                      </p:cBhvr>
                                    </p:animEffect>
                                  </p:childTnLst>
                                </p:cTn>
                              </p:par>
                              <p:par>
                                <p:cTn id="41" presetID="22" presetClass="entr" presetSubtype="8"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left)">
                                      <p:cBhvr>
                                        <p:cTn id="43"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3"/>
                </p:tgtEl>
              </p:cMediaNode>
            </p:audio>
          </p:childTnLst>
        </p:cTn>
      </p:par>
    </p:tnLst>
    <p:bldLst>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(2-5)  </a:t>
            </a:r>
            <a:r>
              <a:rPr lang="en-US" altLang="zh-CN" dirty="0" smtClean="0">
                <a:sym typeface="Arial" panose="020B0604020202090204" pitchFamily="34" charset="0"/>
              </a:rPr>
              <a:t>Elastic Sketch (SIGCOMM’18)</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126682" y="6568373"/>
            <a:ext cx="9049706" cy="276999"/>
          </a:xfrm>
          <a:prstGeom prst="rect">
            <a:avLst/>
          </a:prstGeom>
          <a:noFill/>
        </p:spPr>
        <p:txBody>
          <a:bodyPr wrap="square" rtlCol="0">
            <a:spAutoFit/>
          </a:bodyPr>
          <a:lstStyle/>
          <a:p>
            <a:pPr marL="228600" indent="-228600">
              <a:buFont typeface="+mj-lt"/>
              <a:buAutoNum type="arabicPeriod"/>
            </a:pPr>
            <a:r>
              <a:rPr lang="en-US" altLang="zh-CN" sz="1200" dirty="0" smtClean="0"/>
              <a:t>Yang </a:t>
            </a:r>
            <a:r>
              <a:rPr lang="en-US" altLang="zh-CN" sz="1200" dirty="0"/>
              <a:t>T, Jiang J, Liu P, et al. Elastic sketch: Adaptive and fast network-wide </a:t>
            </a:r>
            <a:r>
              <a:rPr lang="en-US" altLang="zh-CN" sz="1200" dirty="0" smtClean="0"/>
              <a:t>measurements. ACM SIGCOMM 18</a:t>
            </a:r>
            <a:endParaRPr lang="en-US" altLang="zh-CN" sz="1200" dirty="0"/>
          </a:p>
        </p:txBody>
      </p:sp>
      <p:grpSp>
        <p:nvGrpSpPr>
          <p:cNvPr id="24" name="组合 23"/>
          <p:cNvGrpSpPr/>
          <p:nvPr/>
        </p:nvGrpSpPr>
        <p:grpSpPr>
          <a:xfrm>
            <a:off x="1788041" y="2247508"/>
            <a:ext cx="1427484" cy="682476"/>
            <a:chOff x="1932057" y="2679556"/>
            <a:chExt cx="1427484" cy="682476"/>
          </a:xfrm>
        </p:grpSpPr>
        <p:sp>
          <p:nvSpPr>
            <p:cNvPr id="25" name="椭圆 24"/>
            <p:cNvSpPr/>
            <p:nvPr/>
          </p:nvSpPr>
          <p:spPr>
            <a:xfrm>
              <a:off x="1932057" y="2927670"/>
              <a:ext cx="452472" cy="434362"/>
            </a:xfrm>
            <a:prstGeom prst="ellipse">
              <a:avLst/>
            </a:prstGeom>
            <a:solidFill>
              <a:sysClr val="window" lastClr="FFFFFF"/>
            </a:solidFill>
            <a:ln w="6350" cap="flat" cmpd="sng" algn="ctr">
              <a:solidFill>
                <a:srgbClr val="0000FF"/>
              </a:solidFill>
              <a:prstDash val="solid"/>
              <a:miter lim="800000"/>
            </a:ln>
            <a:effectLst/>
          </p:spPr>
          <p:txBody>
            <a:bodyPr lIns="18000" r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1</a:t>
              </a:r>
              <a:endParaRPr kumimoji="0" lang="zh-CN" altLang="en-US"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26" name="直接箭头连接符 25"/>
            <p:cNvCxnSpPr>
              <a:stCxn id="25" idx="6"/>
              <a:endCxn id="28" idx="1"/>
            </p:cNvCxnSpPr>
            <p:nvPr/>
          </p:nvCxnSpPr>
          <p:spPr>
            <a:xfrm flipV="1">
              <a:off x="2384529" y="3136915"/>
              <a:ext cx="975012" cy="7936"/>
            </a:xfrm>
            <a:prstGeom prst="straightConnector1">
              <a:avLst/>
            </a:prstGeom>
            <a:noFill/>
            <a:ln w="6350" cap="flat" cmpd="sng" algn="ctr">
              <a:solidFill>
                <a:sysClr val="windowText" lastClr="000000"/>
              </a:solidFill>
              <a:prstDash val="solid"/>
              <a:miter lim="800000"/>
              <a:tailEnd type="triangle"/>
            </a:ln>
            <a:effectLst/>
          </p:spPr>
        </p:cxnSp>
        <p:sp>
          <p:nvSpPr>
            <p:cNvPr id="27" name="文本框 26"/>
            <p:cNvSpPr txBox="1"/>
            <p:nvPr/>
          </p:nvSpPr>
          <p:spPr>
            <a:xfrm>
              <a:off x="2510754" y="2679556"/>
              <a:ext cx="649409" cy="400110"/>
            </a:xfrm>
            <a:prstGeom prst="rect">
              <a:avLst/>
            </a:prstGeom>
            <a:noFill/>
          </p:spPr>
          <p:txBody>
            <a:bodyPr wrap="square" rtlCol="0">
              <a:spAutoFit/>
            </a:bodyPr>
            <a:lstStyle/>
            <a:p>
              <a:r>
                <a:rPr lang="en-US" altLang="zh-CN"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h</a:t>
              </a:r>
              <a:r>
                <a:rPr lang="en-US" altLang="zh-CN"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grpSp>
      <p:sp>
        <p:nvSpPr>
          <p:cNvPr id="28" name="矩形 27"/>
          <p:cNvSpPr/>
          <p:nvPr/>
        </p:nvSpPr>
        <p:spPr>
          <a:xfrm>
            <a:off x="3215525" y="2493048"/>
            <a:ext cx="1463788" cy="423637"/>
          </a:xfrm>
          <a:prstGeom prst="rect">
            <a:avLst/>
          </a:prstGeom>
          <a:solidFill>
            <a:srgbClr val="5B9BD5"/>
          </a:solidFill>
          <a:ln w="6350" cap="flat" cmpd="sng" algn="ctr">
            <a:solidFill>
              <a:srgbClr val="0000FF"/>
            </a:solidFill>
            <a:prstDash val="solid"/>
            <a:miter lim="800000"/>
          </a:ln>
          <a:effectLst/>
        </p:spPr>
        <p:txBody>
          <a:bodyPr lIns="0" t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&lt;</a:t>
            </a:r>
            <a:r>
              <a:rPr kumimoji="0" lang="en-US" altLang="zh-CN" sz="2000"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600"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1</a:t>
            </a:r>
            <a:r>
              <a:rPr kumimoji="0" lang="en-US" altLang="zh-CN"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a:t>
            </a: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5,T,15</a:t>
            </a:r>
            <a:r>
              <a:rPr kumimoji="0" lang="en-US" altLang="zh-CN"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&gt;</a:t>
            </a:r>
            <a:endParaRPr kumimoji="0" lang="zh-CN" altLang="en-US" sz="2400"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0" name="矩形 29"/>
          <p:cNvSpPr/>
          <p:nvPr/>
        </p:nvSpPr>
        <p:spPr>
          <a:xfrm>
            <a:off x="8158077" y="2641227"/>
            <a:ext cx="483395"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4</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1" name="矩形 30"/>
          <p:cNvSpPr/>
          <p:nvPr/>
        </p:nvSpPr>
        <p:spPr>
          <a:xfrm>
            <a:off x="8158077" y="2172758"/>
            <a:ext cx="483395"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92</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2" name="矩形 31"/>
          <p:cNvSpPr/>
          <p:nvPr/>
        </p:nvSpPr>
        <p:spPr>
          <a:xfrm>
            <a:off x="8158100" y="4037194"/>
            <a:ext cx="483395"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1</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3" name="矩形 32"/>
          <p:cNvSpPr/>
          <p:nvPr/>
        </p:nvSpPr>
        <p:spPr>
          <a:xfrm>
            <a:off x="8157983" y="3572919"/>
            <a:ext cx="483472"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7</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4" name="矩形 33"/>
          <p:cNvSpPr/>
          <p:nvPr/>
        </p:nvSpPr>
        <p:spPr>
          <a:xfrm>
            <a:off x="8158100" y="3106233"/>
            <a:ext cx="483395" cy="465787"/>
          </a:xfrm>
          <a:prstGeom prst="rect">
            <a:avLst/>
          </a:prstGeom>
          <a:solidFill>
            <a:sysClr val="window" lastClr="FFFFFF"/>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0</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5" name="文本框 34"/>
          <p:cNvSpPr txBox="1"/>
          <p:nvPr/>
        </p:nvSpPr>
        <p:spPr>
          <a:xfrm>
            <a:off x="2589661" y="1818904"/>
            <a:ext cx="2715423" cy="564257"/>
          </a:xfrm>
          <a:prstGeom prst="rect">
            <a:avLst/>
          </a:prstGeom>
          <a:noFill/>
        </p:spPr>
        <p:txBody>
          <a:bodyPr wrap="none" rtlCol="0">
            <a:spAutoFit/>
          </a:bodyPr>
          <a:lstStyle/>
          <a:p>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&lt;ID, </a:t>
            </a:r>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Vote</a:t>
            </a:r>
            <a:r>
              <a:rPr lang="en-US" altLang="zh-CN" sz="3200" b="1" i="1" baseline="30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 flag, Vote</a:t>
            </a:r>
            <a:r>
              <a:rPr lang="en-US" altLang="zh-CN" sz="4600" baseline="30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&gt;</a:t>
            </a:r>
            <a:endParaRPr lang="zh-CN" altLang="en-US"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6" name="文本框 35"/>
          <p:cNvSpPr txBox="1"/>
          <p:nvPr/>
        </p:nvSpPr>
        <p:spPr>
          <a:xfrm>
            <a:off x="3161479" y="1343090"/>
            <a:ext cx="1415772" cy="400110"/>
          </a:xfrm>
          <a:prstGeom prst="rect">
            <a:avLst/>
          </a:prstGeom>
          <a:noFill/>
        </p:spPr>
        <p:txBody>
          <a:bodyPr wrap="none" rtlCol="0">
            <a:spAutoFit/>
          </a:bodyPr>
          <a:lstStyle/>
          <a:p>
            <a:r>
              <a:rPr lang="en-US" altLang="zh-CN" sz="2000" b="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Heavy part</a:t>
            </a:r>
            <a:endParaRPr lang="zh-CN" altLang="en-US" sz="2000" b="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7" name="文本框 36"/>
          <p:cNvSpPr txBox="1"/>
          <p:nvPr/>
        </p:nvSpPr>
        <p:spPr>
          <a:xfrm>
            <a:off x="8170695" y="1340768"/>
            <a:ext cx="1215397" cy="400110"/>
          </a:xfrm>
          <a:prstGeom prst="rect">
            <a:avLst/>
          </a:prstGeom>
          <a:noFill/>
        </p:spPr>
        <p:txBody>
          <a:bodyPr wrap="none" rtlCol="0">
            <a:spAutoFit/>
          </a:bodyPr>
          <a:lstStyle/>
          <a:p>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Light part</a:t>
            </a:r>
            <a:endParaRPr lang="zh-CN" altLang="en-US"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8" name="矩形 37"/>
          <p:cNvSpPr/>
          <p:nvPr/>
        </p:nvSpPr>
        <p:spPr>
          <a:xfrm>
            <a:off x="3215566" y="2903215"/>
            <a:ext cx="1463788" cy="424082"/>
          </a:xfrm>
          <a:prstGeom prst="rect">
            <a:avLst/>
          </a:prstGeom>
          <a:solidFill>
            <a:srgbClr val="5B9BD5"/>
          </a:solidFill>
          <a:ln w="6350" cap="flat" cmpd="sng" algn="ctr">
            <a:solidFill>
              <a:srgbClr val="0000FF"/>
            </a:solidFill>
            <a:prstDash val="solid"/>
            <a:miter lim="800000"/>
          </a:ln>
          <a:effectLst/>
        </p:spPr>
        <p:txBody>
          <a:bodyPr lIns="0" t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39" name="矩形 38"/>
          <p:cNvSpPr/>
          <p:nvPr/>
        </p:nvSpPr>
        <p:spPr>
          <a:xfrm>
            <a:off x="3215566" y="3779807"/>
            <a:ext cx="1463788" cy="424701"/>
          </a:xfrm>
          <a:prstGeom prst="rect">
            <a:avLst/>
          </a:prstGeom>
          <a:solidFill>
            <a:srgbClr val="5B9BD5"/>
          </a:solidFill>
          <a:ln w="6350" cap="flat" cmpd="sng" algn="ctr">
            <a:solidFill>
              <a:srgbClr val="0000FF"/>
            </a:solidFill>
            <a:prstDash val="solid"/>
            <a:miter lim="800000"/>
          </a:ln>
          <a:effectLst/>
        </p:spPr>
        <p:txBody>
          <a:bodyPr lIns="0" t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&lt;</a:t>
            </a:r>
            <a:r>
              <a:rPr kumimoji="0" lang="en-US" altLang="zh-CN" sz="2000"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600"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3</a:t>
            </a:r>
            <a:r>
              <a:rPr kumimoji="0" lang="en-US" altLang="zh-CN"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a:t>
            </a: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10,F,11</a:t>
            </a:r>
            <a:r>
              <a:rPr kumimoji="0" lang="en-US" altLang="zh-CN"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&gt;</a:t>
            </a:r>
            <a:endParaRPr kumimoji="0" lang="zh-CN" altLang="en-US" sz="2400"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40" name="矩形 39"/>
          <p:cNvSpPr/>
          <p:nvPr/>
        </p:nvSpPr>
        <p:spPr>
          <a:xfrm>
            <a:off x="3215566" y="3317812"/>
            <a:ext cx="1463788" cy="460941"/>
          </a:xfrm>
          <a:prstGeom prst="rect">
            <a:avLst/>
          </a:prstGeom>
          <a:solidFill>
            <a:sysClr val="window" lastClr="FFFFFF"/>
          </a:solidFill>
          <a:ln w="6350" cap="flat" cmpd="sng" algn="ctr">
            <a:solidFill>
              <a:srgbClr val="0000FF"/>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41" name="矩形 40"/>
          <p:cNvSpPr/>
          <p:nvPr/>
        </p:nvSpPr>
        <p:spPr>
          <a:xfrm>
            <a:off x="3215566" y="4205456"/>
            <a:ext cx="1463788" cy="424701"/>
          </a:xfrm>
          <a:prstGeom prst="rect">
            <a:avLst/>
          </a:prstGeom>
          <a:solidFill>
            <a:srgbClr val="5B9BD5"/>
          </a:solidFill>
          <a:ln w="6350" cap="flat" cmpd="sng" algn="ctr">
            <a:solidFill>
              <a:srgbClr val="0000FF"/>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2800"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grpSp>
        <p:nvGrpSpPr>
          <p:cNvPr id="42" name="组合 41"/>
          <p:cNvGrpSpPr/>
          <p:nvPr/>
        </p:nvGrpSpPr>
        <p:grpSpPr>
          <a:xfrm>
            <a:off x="1788041" y="3131262"/>
            <a:ext cx="1738350" cy="624151"/>
            <a:chOff x="1932057" y="3563310"/>
            <a:chExt cx="1738350" cy="624151"/>
          </a:xfrm>
        </p:grpSpPr>
        <p:sp>
          <p:nvSpPr>
            <p:cNvPr id="43" name="椭圆 42"/>
            <p:cNvSpPr/>
            <p:nvPr/>
          </p:nvSpPr>
          <p:spPr>
            <a:xfrm>
              <a:off x="1932057" y="3769704"/>
              <a:ext cx="444262" cy="417757"/>
            </a:xfrm>
            <a:prstGeom prst="ellipse">
              <a:avLst/>
            </a:prstGeom>
            <a:solidFill>
              <a:sysClr val="window" lastClr="FFFFFF"/>
            </a:solidFill>
            <a:ln w="6350" cap="flat" cmpd="sng" algn="ctr">
              <a:solidFill>
                <a:srgbClr val="0000FF"/>
              </a:solidFill>
              <a:prstDash val="solid"/>
              <a:miter lim="800000"/>
            </a:ln>
            <a:effectLst/>
          </p:spPr>
          <p:txBody>
            <a:bodyPr lIns="18000" r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5</a:t>
              </a:r>
              <a:endParaRPr kumimoji="0" lang="zh-CN" altLang="en-US"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44" name="直接箭头连接符 43"/>
            <p:cNvCxnSpPr>
              <a:stCxn id="43" idx="6"/>
              <a:endCxn id="40" idx="1"/>
            </p:cNvCxnSpPr>
            <p:nvPr/>
          </p:nvCxnSpPr>
          <p:spPr>
            <a:xfrm flipV="1">
              <a:off x="2376319" y="3908323"/>
              <a:ext cx="983263" cy="70260"/>
            </a:xfrm>
            <a:prstGeom prst="straightConnector1">
              <a:avLst/>
            </a:prstGeom>
            <a:noFill/>
            <a:ln w="6350" cap="flat" cmpd="sng" algn="ctr">
              <a:solidFill>
                <a:sysClr val="windowText" lastClr="000000"/>
              </a:solidFill>
              <a:prstDash val="solid"/>
              <a:miter lim="800000"/>
              <a:tailEnd type="triangle"/>
            </a:ln>
            <a:effectLst/>
          </p:spPr>
        </p:cxnSp>
        <p:sp>
          <p:nvSpPr>
            <p:cNvPr id="45" name="文本框 44"/>
            <p:cNvSpPr txBox="1"/>
            <p:nvPr/>
          </p:nvSpPr>
          <p:spPr>
            <a:xfrm>
              <a:off x="2491972" y="3563310"/>
              <a:ext cx="1178435" cy="400110"/>
            </a:xfrm>
            <a:prstGeom prst="rect">
              <a:avLst/>
            </a:prstGeom>
            <a:noFill/>
          </p:spPr>
          <p:txBody>
            <a:bodyPr wrap="square" rtlCol="0">
              <a:spAutoFit/>
            </a:bodyPr>
            <a:lstStyle/>
            <a:p>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h</a:t>
              </a:r>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grpSp>
      <p:grpSp>
        <p:nvGrpSpPr>
          <p:cNvPr id="46" name="组合 45"/>
          <p:cNvGrpSpPr/>
          <p:nvPr/>
        </p:nvGrpSpPr>
        <p:grpSpPr>
          <a:xfrm>
            <a:off x="1775520" y="3582623"/>
            <a:ext cx="1440046" cy="631247"/>
            <a:chOff x="1919536" y="4014671"/>
            <a:chExt cx="1440046" cy="631247"/>
          </a:xfrm>
        </p:grpSpPr>
        <p:sp>
          <p:nvSpPr>
            <p:cNvPr id="47" name="椭圆 46"/>
            <p:cNvSpPr/>
            <p:nvPr/>
          </p:nvSpPr>
          <p:spPr>
            <a:xfrm>
              <a:off x="1919536" y="4226831"/>
              <a:ext cx="464994" cy="419087"/>
            </a:xfrm>
            <a:prstGeom prst="ellipse">
              <a:avLst/>
            </a:prstGeom>
            <a:solidFill>
              <a:sysClr val="window" lastClr="FFFFFF"/>
            </a:solidFill>
            <a:ln w="6350" cap="flat" cmpd="sng" algn="ctr">
              <a:solidFill>
                <a:srgbClr val="0000FF"/>
              </a:solidFill>
              <a:prstDash val="solid"/>
              <a:miter lim="800000"/>
            </a:ln>
            <a:effectLst/>
          </p:spPr>
          <p:txBody>
            <a:bodyPr lIns="18000" r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8</a:t>
              </a:r>
              <a:endParaRPr kumimoji="0" lang="zh-CN" altLang="en-US"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48" name="直接箭头连接符 47"/>
            <p:cNvCxnSpPr>
              <a:stCxn id="47" idx="6"/>
              <a:endCxn id="39" idx="1"/>
            </p:cNvCxnSpPr>
            <p:nvPr/>
          </p:nvCxnSpPr>
          <p:spPr>
            <a:xfrm flipV="1">
              <a:off x="2384530" y="4352198"/>
              <a:ext cx="975052" cy="84177"/>
            </a:xfrm>
            <a:prstGeom prst="straightConnector1">
              <a:avLst/>
            </a:prstGeom>
            <a:noFill/>
            <a:ln w="6350" cap="flat" cmpd="sng" algn="ctr">
              <a:solidFill>
                <a:sysClr val="windowText" lastClr="000000"/>
              </a:solidFill>
              <a:prstDash val="solid"/>
              <a:miter lim="800000"/>
              <a:tailEnd type="triangle"/>
            </a:ln>
            <a:effectLst/>
          </p:spPr>
        </p:cxnSp>
        <p:sp>
          <p:nvSpPr>
            <p:cNvPr id="49" name="文本框 48"/>
            <p:cNvSpPr txBox="1"/>
            <p:nvPr/>
          </p:nvSpPr>
          <p:spPr>
            <a:xfrm>
              <a:off x="2463395" y="4014671"/>
              <a:ext cx="569642" cy="400110"/>
            </a:xfrm>
            <a:prstGeom prst="rect">
              <a:avLst/>
            </a:prstGeom>
            <a:noFill/>
          </p:spPr>
          <p:txBody>
            <a:bodyPr wrap="square" rtlCol="0">
              <a:spAutoFit/>
            </a:bodyPr>
            <a:lstStyle/>
            <a:p>
              <a:r>
                <a:rPr lang="en-US" altLang="zh-CN"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h</a:t>
              </a:r>
              <a:r>
                <a:rPr lang="en-US" altLang="zh-CN"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grpSp>
      <p:grpSp>
        <p:nvGrpSpPr>
          <p:cNvPr id="50" name="组合 49"/>
          <p:cNvGrpSpPr/>
          <p:nvPr/>
        </p:nvGrpSpPr>
        <p:grpSpPr>
          <a:xfrm>
            <a:off x="4732872" y="2436427"/>
            <a:ext cx="1462896" cy="461665"/>
            <a:chOff x="4876888" y="2868475"/>
            <a:chExt cx="1462896" cy="461665"/>
          </a:xfrm>
        </p:grpSpPr>
        <p:sp>
          <p:nvSpPr>
            <p:cNvPr id="51" name="矩形 50"/>
            <p:cNvSpPr/>
            <p:nvPr/>
          </p:nvSpPr>
          <p:spPr>
            <a:xfrm>
              <a:off x="5239611" y="2868475"/>
              <a:ext cx="1100173" cy="461665"/>
            </a:xfrm>
            <a:prstGeom prst="rect">
              <a:avLst/>
            </a:prstGeom>
          </p:spPr>
          <p:txBody>
            <a:bodyPr wrap="none">
              <a:spAutoFit/>
            </a:bodyPr>
            <a:lstStyle/>
            <a:p>
              <a:pPr algn="ctr"/>
              <a:r>
                <a:rPr lang="en-US" altLang="zh-CN" sz="24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f</a:t>
              </a:r>
              <a:r>
                <a:rPr lang="en-US" altLang="zh-CN"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1</a:t>
              </a:r>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6</a:t>
              </a:r>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,T,15</a:t>
              </a:r>
              <a:endParaRPr lang="zh-CN" altLang="en-US" sz="28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52" name="直接箭头连接符 51"/>
            <p:cNvCxnSpPr/>
            <p:nvPr/>
          </p:nvCxnSpPr>
          <p:spPr>
            <a:xfrm>
              <a:off x="4876888" y="3102827"/>
              <a:ext cx="315623" cy="0"/>
            </a:xfrm>
            <a:prstGeom prst="straightConnector1">
              <a:avLst/>
            </a:prstGeom>
            <a:noFill/>
            <a:ln w="6350" cap="flat" cmpd="sng" algn="ctr">
              <a:solidFill>
                <a:sysClr val="windowText" lastClr="000000"/>
              </a:solidFill>
              <a:prstDash val="solid"/>
              <a:miter lim="800000"/>
              <a:tailEnd type="triangle"/>
            </a:ln>
            <a:effectLst/>
          </p:spPr>
        </p:cxnSp>
      </p:grpSp>
      <p:grpSp>
        <p:nvGrpSpPr>
          <p:cNvPr id="53" name="组合 52"/>
          <p:cNvGrpSpPr/>
          <p:nvPr/>
        </p:nvGrpSpPr>
        <p:grpSpPr>
          <a:xfrm>
            <a:off x="4732872" y="3255367"/>
            <a:ext cx="1323207" cy="461665"/>
            <a:chOff x="4876888" y="3611505"/>
            <a:chExt cx="1323207" cy="461665"/>
          </a:xfrm>
        </p:grpSpPr>
        <p:sp>
          <p:nvSpPr>
            <p:cNvPr id="54" name="矩形 53"/>
            <p:cNvSpPr/>
            <p:nvPr/>
          </p:nvSpPr>
          <p:spPr>
            <a:xfrm>
              <a:off x="5244064" y="3611505"/>
              <a:ext cx="956031" cy="461665"/>
            </a:xfrm>
            <a:prstGeom prst="rect">
              <a:avLst/>
            </a:prstGeom>
          </p:spPr>
          <p:txBody>
            <a:bodyPr wrap="none">
              <a:spAutoFit/>
            </a:bodyPr>
            <a:lstStyle/>
            <a:p>
              <a:pPr algn="ctr"/>
              <a:r>
                <a:rPr lang="en-US" altLang="zh-CN" sz="2400" i="1"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f</a:t>
              </a:r>
              <a:r>
                <a:rPr lang="en-US" altLang="zh-CN" i="1"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5</a:t>
              </a:r>
              <a:r>
                <a:rPr lang="en-US" altLang="zh-CN" sz="2000" i="1"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1,F,0</a:t>
              </a:r>
              <a:endParaRPr lang="zh-CN" altLang="en-US" sz="2800" dirty="0">
                <a:solidFill>
                  <a:srgbClr val="0000FF"/>
                </a:solidFill>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55" name="直接箭头连接符 54"/>
            <p:cNvCxnSpPr/>
            <p:nvPr/>
          </p:nvCxnSpPr>
          <p:spPr>
            <a:xfrm>
              <a:off x="4876888" y="3910095"/>
              <a:ext cx="315623" cy="0"/>
            </a:xfrm>
            <a:prstGeom prst="straightConnector1">
              <a:avLst/>
            </a:prstGeom>
            <a:noFill/>
            <a:ln w="6350" cap="flat" cmpd="sng" algn="ctr">
              <a:solidFill>
                <a:sysClr val="windowText" lastClr="000000"/>
              </a:solidFill>
              <a:prstDash val="solid"/>
              <a:miter lim="800000"/>
              <a:tailEnd type="triangle"/>
            </a:ln>
            <a:effectLst/>
          </p:spPr>
        </p:cxnSp>
      </p:grpSp>
      <p:sp>
        <p:nvSpPr>
          <p:cNvPr id="75" name="矩形 74"/>
          <p:cNvSpPr/>
          <p:nvPr/>
        </p:nvSpPr>
        <p:spPr>
          <a:xfrm>
            <a:off x="3215525" y="4631210"/>
            <a:ext cx="1463696" cy="424701"/>
          </a:xfrm>
          <a:prstGeom prst="rect">
            <a:avLst/>
          </a:prstGeom>
          <a:solidFill>
            <a:srgbClr val="5B9BD5"/>
          </a:solidFill>
          <a:ln w="6350" cap="flat" cmpd="sng" algn="ctr">
            <a:solidFill>
              <a:srgbClr val="0000FF"/>
            </a:solidFill>
            <a:prstDash val="solid"/>
            <a:miter lim="800000"/>
          </a:ln>
          <a:effectLst/>
        </p:spPr>
        <p:txBody>
          <a:bodyPr lIns="0" t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&lt;</a:t>
            </a:r>
            <a:r>
              <a:rPr kumimoji="0" lang="en-US" altLang="zh-CN" sz="2000" b="1"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600" b="1"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4</a:t>
            </a:r>
            <a:r>
              <a:rPr kumimoji="0" lang="en-US" altLang="zh-CN" b="1"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a:t>
            </a:r>
            <a:r>
              <a:rPr kumimoji="0" lang="en-US" altLang="zh-CN" sz="2000" b="1" i="0" u="none" strike="noStrike" kern="0" cap="none" spc="0" normalizeH="0" baseline="0" noProof="0" dirty="0" smtClean="0">
                <a:ln>
                  <a:noFill/>
                </a:ln>
                <a:solidFill>
                  <a:srgbClr val="FF0000"/>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7</a:t>
            </a: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,F,55</a:t>
            </a:r>
            <a:r>
              <a:rPr kumimoji="0" lang="en-US" altLang="zh-CN" b="0" i="1"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&gt;</a:t>
            </a:r>
            <a:endParaRPr kumimoji="0" lang="zh-CN" altLang="en-US" sz="2400"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grpSp>
        <p:nvGrpSpPr>
          <p:cNvPr id="76" name="组合 75"/>
          <p:cNvGrpSpPr/>
          <p:nvPr/>
        </p:nvGrpSpPr>
        <p:grpSpPr>
          <a:xfrm>
            <a:off x="4732872" y="3789040"/>
            <a:ext cx="1202333" cy="400110"/>
            <a:chOff x="4876888" y="4120177"/>
            <a:chExt cx="1202333" cy="400110"/>
          </a:xfrm>
        </p:grpSpPr>
        <p:sp>
          <p:nvSpPr>
            <p:cNvPr id="77" name="矩形 76"/>
            <p:cNvSpPr/>
            <p:nvPr/>
          </p:nvSpPr>
          <p:spPr>
            <a:xfrm>
              <a:off x="5091232" y="4120177"/>
              <a:ext cx="987989" cy="400110"/>
            </a:xfrm>
            <a:prstGeom prst="rect">
              <a:avLst/>
            </a:prstGeom>
          </p:spPr>
          <p:txBody>
            <a:bodyPr wrap="square">
              <a:spAutoFit/>
            </a:bodyPr>
            <a:lstStyle/>
            <a:p>
              <a:pPr algn="ctr"/>
              <a:r>
                <a:rPr lang="en-US" altLang="zh-CN" sz="2000"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11++</a:t>
              </a:r>
              <a:endParaRPr lang="zh-CN" altLang="en-US" sz="2400" dirty="0">
                <a:solidFill>
                  <a:srgbClr val="0000FF"/>
                </a:solidFill>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78" name="直接箭头连接符 77"/>
            <p:cNvCxnSpPr/>
            <p:nvPr/>
          </p:nvCxnSpPr>
          <p:spPr>
            <a:xfrm>
              <a:off x="4876888" y="4351442"/>
              <a:ext cx="315623" cy="0"/>
            </a:xfrm>
            <a:prstGeom prst="straightConnector1">
              <a:avLst/>
            </a:prstGeom>
            <a:noFill/>
            <a:ln w="6350" cap="flat" cmpd="sng" algn="ctr">
              <a:solidFill>
                <a:sysClr val="windowText" lastClr="000000"/>
              </a:solidFill>
              <a:prstDash val="solid"/>
              <a:miter lim="800000"/>
              <a:tailEnd type="triangle"/>
            </a:ln>
            <a:effectLst/>
          </p:spPr>
        </p:cxnSp>
      </p:grpSp>
      <p:grpSp>
        <p:nvGrpSpPr>
          <p:cNvPr id="79" name="组合 78"/>
          <p:cNvGrpSpPr/>
          <p:nvPr/>
        </p:nvGrpSpPr>
        <p:grpSpPr>
          <a:xfrm>
            <a:off x="1788041" y="4388347"/>
            <a:ext cx="1427484" cy="675495"/>
            <a:chOff x="1932057" y="4820395"/>
            <a:chExt cx="1427484" cy="675495"/>
          </a:xfrm>
        </p:grpSpPr>
        <p:sp>
          <p:nvSpPr>
            <p:cNvPr id="80" name="椭圆 79"/>
            <p:cNvSpPr/>
            <p:nvPr/>
          </p:nvSpPr>
          <p:spPr>
            <a:xfrm>
              <a:off x="1932057" y="5052025"/>
              <a:ext cx="444262" cy="443865"/>
            </a:xfrm>
            <a:prstGeom prst="ellipse">
              <a:avLst/>
            </a:prstGeom>
            <a:solidFill>
              <a:sysClr val="window" lastClr="FFFFFF"/>
            </a:solidFill>
            <a:ln w="6350" cap="flat" cmpd="sng" algn="ctr">
              <a:solidFill>
                <a:srgbClr val="0000FF"/>
              </a:solidFill>
              <a:prstDash val="solid"/>
              <a:miter lim="800000"/>
            </a:ln>
            <a:effectLst/>
          </p:spPr>
          <p:txBody>
            <a:bodyPr lIns="18000" r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9</a:t>
              </a:r>
              <a:endParaRPr kumimoji="0" lang="zh-CN" altLang="en-US"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81" name="直接箭头连接符 80"/>
            <p:cNvCxnSpPr>
              <a:stCxn id="80" idx="6"/>
              <a:endCxn id="75" idx="1"/>
            </p:cNvCxnSpPr>
            <p:nvPr/>
          </p:nvCxnSpPr>
          <p:spPr>
            <a:xfrm flipV="1">
              <a:off x="2376319" y="5203601"/>
              <a:ext cx="983222" cy="70357"/>
            </a:xfrm>
            <a:prstGeom prst="straightConnector1">
              <a:avLst/>
            </a:prstGeom>
            <a:noFill/>
            <a:ln w="6350" cap="flat" cmpd="sng" algn="ctr">
              <a:solidFill>
                <a:sysClr val="windowText" lastClr="000000"/>
              </a:solidFill>
              <a:prstDash val="solid"/>
              <a:miter lim="800000"/>
              <a:tailEnd type="triangle"/>
            </a:ln>
            <a:effectLst/>
          </p:spPr>
        </p:cxnSp>
        <p:sp>
          <p:nvSpPr>
            <p:cNvPr id="82" name="文本框 81"/>
            <p:cNvSpPr txBox="1"/>
            <p:nvPr/>
          </p:nvSpPr>
          <p:spPr>
            <a:xfrm>
              <a:off x="2474554" y="4820395"/>
              <a:ext cx="602709" cy="400110"/>
            </a:xfrm>
            <a:prstGeom prst="rect">
              <a:avLst/>
            </a:prstGeom>
            <a:noFill/>
          </p:spPr>
          <p:txBody>
            <a:bodyPr wrap="square" rtlCol="0">
              <a:spAutoFit/>
            </a:bodyPr>
            <a:lstStyle/>
            <a:p>
              <a:r>
                <a:rPr lang="en-US" altLang="zh-CN"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h</a:t>
              </a:r>
              <a:r>
                <a:rPr lang="en-US" altLang="zh-CN"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grpSp>
      <p:grpSp>
        <p:nvGrpSpPr>
          <p:cNvPr id="83" name="组合 82"/>
          <p:cNvGrpSpPr/>
          <p:nvPr/>
        </p:nvGrpSpPr>
        <p:grpSpPr>
          <a:xfrm>
            <a:off x="4732872" y="4528933"/>
            <a:ext cx="1303612" cy="461665"/>
            <a:chOff x="4876888" y="4960981"/>
            <a:chExt cx="1303612" cy="461665"/>
          </a:xfrm>
        </p:grpSpPr>
        <p:sp>
          <p:nvSpPr>
            <p:cNvPr id="84" name="矩形 83"/>
            <p:cNvSpPr/>
            <p:nvPr/>
          </p:nvSpPr>
          <p:spPr>
            <a:xfrm>
              <a:off x="5208567" y="4960981"/>
              <a:ext cx="971933" cy="461665"/>
            </a:xfrm>
            <a:prstGeom prst="rect">
              <a:avLst/>
            </a:prstGeom>
          </p:spPr>
          <p:txBody>
            <a:bodyPr wrap="none">
              <a:spAutoFit/>
            </a:bodyPr>
            <a:lstStyle/>
            <a:p>
              <a:pPr algn="ctr"/>
              <a:r>
                <a:rPr lang="en-US" altLang="zh-CN" sz="2400" i="1"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f</a:t>
              </a:r>
              <a:r>
                <a:rPr lang="en-US" altLang="zh-CN" i="1"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9</a:t>
              </a:r>
              <a:r>
                <a:rPr lang="en-US" altLang="zh-CN" sz="2000" i="1"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dirty="0" smtClean="0">
                  <a:solidFill>
                    <a:srgbClr val="0000FF"/>
                  </a:solidFill>
                  <a:latin typeface="Times New Roman" panose="02020603050405020304" pitchFamily="18" charset="0"/>
                  <a:ea typeface="华文宋体" panose="02010600040101010101" pitchFamily="2" charset="-122"/>
                  <a:cs typeface="Times New Roman" panose="02020603050405020304" pitchFamily="18" charset="0"/>
                </a:rPr>
                <a:t>1,T,0</a:t>
              </a:r>
              <a:endParaRPr lang="zh-CN" altLang="en-US" sz="2800" dirty="0">
                <a:solidFill>
                  <a:srgbClr val="0000FF"/>
                </a:solidFill>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85" name="直接箭头连接符 84"/>
            <p:cNvCxnSpPr/>
            <p:nvPr/>
          </p:nvCxnSpPr>
          <p:spPr>
            <a:xfrm>
              <a:off x="4876888" y="5234357"/>
              <a:ext cx="315623" cy="0"/>
            </a:xfrm>
            <a:prstGeom prst="straightConnector1">
              <a:avLst/>
            </a:prstGeom>
            <a:noFill/>
            <a:ln w="6350" cap="flat" cmpd="sng" algn="ctr">
              <a:solidFill>
                <a:sysClr val="windowText" lastClr="000000"/>
              </a:solidFill>
              <a:prstDash val="solid"/>
              <a:miter lim="800000"/>
              <a:tailEnd type="triangle"/>
            </a:ln>
            <a:effectLst/>
          </p:spPr>
        </p:cxnSp>
      </p:grpSp>
      <p:sp>
        <p:nvSpPr>
          <p:cNvPr id="86" name="矩形 85"/>
          <p:cNvSpPr/>
          <p:nvPr/>
        </p:nvSpPr>
        <p:spPr>
          <a:xfrm>
            <a:off x="8157983" y="4500271"/>
            <a:ext cx="483472"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2</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87" name="矩形 86"/>
          <p:cNvSpPr/>
          <p:nvPr/>
        </p:nvSpPr>
        <p:spPr>
          <a:xfrm>
            <a:off x="8091231" y="1768604"/>
            <a:ext cx="547971" cy="369331"/>
          </a:xfrm>
          <a:prstGeom prst="rect">
            <a:avLst/>
          </a:prstGeom>
        </p:spPr>
        <p:txBody>
          <a:bodyPr wrap="none">
            <a:spAutoFit/>
          </a:bodyPr>
          <a:lstStyle/>
          <a:p>
            <a:r>
              <a:rPr lang="en-US" altLang="zh-CN" i="1" dirty="0" err="1"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freq</a:t>
            </a:r>
            <a:endParaRPr lang="zh-CN" altLang="en-US" dirty="0">
              <a:solidFill>
                <a:prstClr val="black"/>
              </a:solidFill>
              <a:latin typeface="Calibri" panose="020F0502020204030204"/>
              <a:ea typeface="宋体" panose="02010600030101010101" pitchFamily="2" charset="-122"/>
            </a:endParaRPr>
          </a:p>
        </p:txBody>
      </p:sp>
      <mc:AlternateContent xmlns:mc="http://schemas.openxmlformats.org/markup-compatibility/2006" xmlns:a14="http://schemas.microsoft.com/office/drawing/2010/main">
        <mc:Choice Requires="a14">
          <p:sp>
            <p:nvSpPr>
              <p:cNvPr id="88" name="文本框 87"/>
              <p:cNvSpPr txBox="1"/>
              <p:nvPr/>
            </p:nvSpPr>
            <p:spPr>
              <a:xfrm>
                <a:off x="2933247" y="5143212"/>
                <a:ext cx="2987116" cy="400110"/>
              </a:xfrm>
              <a:prstGeom prst="rect">
                <a:avLst/>
              </a:prstGeom>
              <a:noFill/>
            </p:spPr>
            <p:txBody>
              <a:bodyPr wrap="square" rtlCol="0">
                <a:spAutoFit/>
              </a:bodyPr>
              <a:lstStyle/>
              <a:p>
                <a14:m>
                  <m:oMath xmlns:m="http://schemas.openxmlformats.org/officeDocument/2006/math">
                    <m:r>
                      <a:rPr lang="zh-CN" altLang="en-US" sz="2000" i="1" smtClean="0">
                        <a:solidFill>
                          <a:srgbClr val="0000FF"/>
                        </a:solidFill>
                        <a:latin typeface="Cambria Math" panose="02040503050406030204" pitchFamily="18" charset="0"/>
                        <a:ea typeface="Cambria Math" panose="02040503050406030204" pitchFamily="18" charset="0"/>
                      </a:rPr>
                      <m:t>𝜆</m:t>
                    </m:r>
                  </m:oMath>
                </a14:m>
                <a:r>
                  <a:rPr lang="en-US" altLang="zh-CN" sz="2000" dirty="0" smtClean="0">
                    <a:solidFill>
                      <a:srgbClr val="0000FF"/>
                    </a:solidFill>
                    <a:latin typeface="Calibri" panose="020F0502020204030204"/>
                    <a:ea typeface="宋体" panose="02010600030101010101" pitchFamily="2" charset="-122"/>
                  </a:rPr>
                  <a:t>=8, 55+1</a:t>
                </a:r>
                <a14:m>
                  <m:oMath xmlns:m="http://schemas.openxmlformats.org/officeDocument/2006/math">
                    <m:r>
                      <a:rPr lang="en-US" altLang="zh-CN" sz="2000" i="1" smtClean="0">
                        <a:solidFill>
                          <a:srgbClr val="0000FF"/>
                        </a:solidFill>
                        <a:latin typeface="Cambria Math" panose="02040503050406030204" pitchFamily="18" charset="0"/>
                        <a:ea typeface="Cambria Math" panose="02040503050406030204" pitchFamily="18" charset="0"/>
                      </a:rPr>
                      <m:t>≥7∗</m:t>
                    </m:r>
                    <m:r>
                      <a:rPr lang="zh-CN" altLang="en-US" sz="2000" i="1" smtClean="0">
                        <a:solidFill>
                          <a:srgbClr val="0000FF"/>
                        </a:solidFill>
                        <a:latin typeface="Cambria Math" panose="02040503050406030204" pitchFamily="18" charset="0"/>
                        <a:ea typeface="Cambria Math" panose="02040503050406030204" pitchFamily="18" charset="0"/>
                      </a:rPr>
                      <m:t>𝜆</m:t>
                    </m:r>
                  </m:oMath>
                </a14:m>
                <a:r>
                  <a:rPr lang="en-US" altLang="zh-CN" sz="2000" dirty="0" smtClean="0">
                    <a:solidFill>
                      <a:srgbClr val="0000FF"/>
                    </a:solidFill>
                    <a:latin typeface="Calibri" panose="020F0502020204030204"/>
                    <a:ea typeface="宋体" panose="02010600030101010101" pitchFamily="2" charset="-122"/>
                  </a:rPr>
                  <a:t> </a:t>
                </a:r>
              </a:p>
            </p:txBody>
          </p:sp>
        </mc:Choice>
        <mc:Fallback xmlns="">
          <p:sp>
            <p:nvSpPr>
              <p:cNvPr id="88" name="文本框 87"/>
              <p:cNvSpPr txBox="1">
                <a:spLocks noRot="1" noChangeAspect="1" noMove="1" noResize="1" noEditPoints="1" noAdjustHandles="1" noChangeArrowheads="1" noChangeShapeType="1" noTextEdit="1"/>
              </p:cNvSpPr>
              <p:nvPr/>
            </p:nvSpPr>
            <p:spPr>
              <a:xfrm>
                <a:off x="2933247" y="5143212"/>
                <a:ext cx="2987116" cy="400110"/>
              </a:xfrm>
              <a:prstGeom prst="rect">
                <a:avLst/>
              </a:prstGeom>
              <a:blipFill rotWithShape="0">
                <a:blip r:embed="rId6"/>
                <a:stretch>
                  <a:fillRect t="-9231" b="-27692"/>
                </a:stretch>
              </a:blipFill>
            </p:spPr>
            <p:txBody>
              <a:bodyPr/>
              <a:lstStyle/>
              <a:p>
                <a:r>
                  <a:rPr lang="zh-CN" altLang="en-US">
                    <a:noFill/>
                  </a:rPr>
                  <a:t> </a:t>
                </a:r>
              </a:p>
            </p:txBody>
          </p:sp>
        </mc:Fallback>
      </mc:AlternateContent>
      <p:grpSp>
        <p:nvGrpSpPr>
          <p:cNvPr id="89" name="组合 88"/>
          <p:cNvGrpSpPr/>
          <p:nvPr/>
        </p:nvGrpSpPr>
        <p:grpSpPr>
          <a:xfrm>
            <a:off x="6059118" y="2333644"/>
            <a:ext cx="3174241" cy="1898910"/>
            <a:chOff x="6203134" y="2753819"/>
            <a:chExt cx="3174241" cy="1811382"/>
          </a:xfrm>
        </p:grpSpPr>
        <p:sp>
          <p:nvSpPr>
            <p:cNvPr id="90" name="椭圆 89"/>
            <p:cNvSpPr/>
            <p:nvPr/>
          </p:nvSpPr>
          <p:spPr>
            <a:xfrm>
              <a:off x="6869336" y="4082220"/>
              <a:ext cx="484763" cy="482981"/>
            </a:xfrm>
            <a:prstGeom prst="ellipse">
              <a:avLst/>
            </a:prstGeom>
            <a:solidFill>
              <a:sysClr val="window" lastClr="FFFFFF"/>
            </a:solidFill>
            <a:ln w="6350" cap="flat" cmpd="sng" algn="ctr">
              <a:solidFill>
                <a:srgbClr val="0000FF"/>
              </a:solidFill>
              <a:prstDash val="solid"/>
              <a:miter lim="800000"/>
            </a:ln>
            <a:effectLst/>
          </p:spPr>
          <p:txBody>
            <a:bodyPr lIns="18000" r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8</a:t>
              </a:r>
              <a:endParaRPr kumimoji="0" lang="zh-CN" altLang="en-US"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91" name="直接箭头连接符 90"/>
            <p:cNvCxnSpPr>
              <a:stCxn id="90" idx="6"/>
              <a:endCxn id="110" idx="1"/>
            </p:cNvCxnSpPr>
            <p:nvPr/>
          </p:nvCxnSpPr>
          <p:spPr>
            <a:xfrm flipV="1">
              <a:off x="7354099" y="3712955"/>
              <a:ext cx="2023276" cy="610756"/>
            </a:xfrm>
            <a:prstGeom prst="straightConnector1">
              <a:avLst/>
            </a:prstGeom>
            <a:noFill/>
            <a:ln w="6350" cap="flat" cmpd="sng" algn="ctr">
              <a:solidFill>
                <a:sysClr val="windowText" lastClr="000000"/>
              </a:solidFill>
              <a:prstDash val="solid"/>
              <a:miter lim="800000"/>
              <a:tailEnd type="triangle"/>
            </a:ln>
            <a:effectLst/>
          </p:spPr>
        </p:cxnSp>
        <p:sp>
          <p:nvSpPr>
            <p:cNvPr id="92" name="文本框 91"/>
            <p:cNvSpPr txBox="1"/>
            <p:nvPr/>
          </p:nvSpPr>
          <p:spPr>
            <a:xfrm rot="20852819">
              <a:off x="7605834" y="3757497"/>
              <a:ext cx="630986" cy="400110"/>
            </a:xfrm>
            <a:prstGeom prst="rect">
              <a:avLst/>
            </a:prstGeom>
            <a:noFill/>
          </p:spPr>
          <p:txBody>
            <a:bodyPr wrap="square" rtlCol="0">
              <a:spAutoFit/>
            </a:bodyPr>
            <a:lstStyle/>
            <a:p>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g</a:t>
              </a:r>
              <a:r>
                <a:rPr lang="en-US" altLang="zh-CN" sz="14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2</a:t>
              </a:r>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93" name="直接箭头连接符 92"/>
            <p:cNvCxnSpPr/>
            <p:nvPr/>
          </p:nvCxnSpPr>
          <p:spPr>
            <a:xfrm>
              <a:off x="6203134" y="4323709"/>
              <a:ext cx="660315" cy="0"/>
            </a:xfrm>
            <a:prstGeom prst="straightConnector1">
              <a:avLst/>
            </a:prstGeom>
            <a:noFill/>
            <a:ln w="6350" cap="flat" cmpd="sng" algn="ctr">
              <a:solidFill>
                <a:sysClr val="windowText" lastClr="000000"/>
              </a:solidFill>
              <a:prstDash val="solid"/>
              <a:miter lim="800000"/>
              <a:tailEnd type="triangle"/>
            </a:ln>
            <a:effectLst/>
          </p:spPr>
        </p:cxnSp>
        <p:cxnSp>
          <p:nvCxnSpPr>
            <p:cNvPr id="94" name="直接箭头连接符 93"/>
            <p:cNvCxnSpPr>
              <a:stCxn id="90" idx="6"/>
              <a:endCxn id="31" idx="1"/>
            </p:cNvCxnSpPr>
            <p:nvPr/>
          </p:nvCxnSpPr>
          <p:spPr>
            <a:xfrm flipV="1">
              <a:off x="7354099" y="2753819"/>
              <a:ext cx="947994" cy="1569892"/>
            </a:xfrm>
            <a:prstGeom prst="straightConnector1">
              <a:avLst/>
            </a:prstGeom>
            <a:noFill/>
            <a:ln w="6350" cap="flat" cmpd="sng" algn="ctr">
              <a:solidFill>
                <a:sysClr val="windowText" lastClr="000000"/>
              </a:solidFill>
              <a:prstDash val="solid"/>
              <a:miter lim="800000"/>
              <a:tailEnd type="triangle"/>
            </a:ln>
            <a:effectLst/>
          </p:spPr>
        </p:cxnSp>
        <p:sp>
          <p:nvSpPr>
            <p:cNvPr id="95" name="文本框 94"/>
            <p:cNvSpPr txBox="1"/>
            <p:nvPr/>
          </p:nvSpPr>
          <p:spPr>
            <a:xfrm rot="20181475">
              <a:off x="7382859" y="3066952"/>
              <a:ext cx="754880" cy="400110"/>
            </a:xfrm>
            <a:prstGeom prst="rect">
              <a:avLst/>
            </a:prstGeom>
            <a:noFill/>
          </p:spPr>
          <p:txBody>
            <a:bodyPr wrap="square" rtlCol="0">
              <a:spAutoFit/>
            </a:bodyPr>
            <a:lstStyle/>
            <a:p>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g</a:t>
              </a:r>
              <a:r>
                <a:rPr lang="en-US" altLang="zh-CN" sz="14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1</a:t>
              </a:r>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grpSp>
      <p:grpSp>
        <p:nvGrpSpPr>
          <p:cNvPr id="96" name="组合 95"/>
          <p:cNvGrpSpPr/>
          <p:nvPr/>
        </p:nvGrpSpPr>
        <p:grpSpPr>
          <a:xfrm>
            <a:off x="6059118" y="3733805"/>
            <a:ext cx="3174501" cy="1273254"/>
            <a:chOff x="6203134" y="4165853"/>
            <a:chExt cx="3174501" cy="1273254"/>
          </a:xfrm>
        </p:grpSpPr>
        <p:sp>
          <p:nvSpPr>
            <p:cNvPr id="97" name="椭圆 96"/>
            <p:cNvSpPr/>
            <p:nvPr/>
          </p:nvSpPr>
          <p:spPr>
            <a:xfrm>
              <a:off x="6869331" y="4956126"/>
              <a:ext cx="484763" cy="482981"/>
            </a:xfrm>
            <a:prstGeom prst="ellipse">
              <a:avLst/>
            </a:prstGeom>
            <a:solidFill>
              <a:sysClr val="window" lastClr="FFFFFF"/>
            </a:solidFill>
            <a:ln w="6350" cap="flat" cmpd="sng" algn="ctr">
              <a:solidFill>
                <a:srgbClr val="0000FF"/>
              </a:solidFill>
              <a:prstDash val="solid"/>
              <a:miter lim="800000"/>
            </a:ln>
            <a:effectLst/>
          </p:spPr>
          <p:txBody>
            <a:bodyPr lIns="18000" rIns="1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f</a:t>
              </a:r>
              <a:r>
                <a:rPr kumimoji="0" lang="en-US" altLang="zh-CN"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4</a:t>
              </a:r>
              <a:endParaRPr kumimoji="0" lang="zh-CN" altLang="en-US" sz="1400" b="0" i="1" u="none" strike="noStrike" kern="0" cap="none" spc="0" normalizeH="0" baseline="0" noProof="0" dirty="0" smtClean="0">
                <a:ln>
                  <a:noFill/>
                </a:ln>
                <a:solidFill>
                  <a:prstClr val="black"/>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98" name="直接箭头连接符 97"/>
            <p:cNvCxnSpPr>
              <a:stCxn id="97" idx="6"/>
              <a:endCxn id="33" idx="1"/>
            </p:cNvCxnSpPr>
            <p:nvPr/>
          </p:nvCxnSpPr>
          <p:spPr>
            <a:xfrm flipV="1">
              <a:off x="7354094" y="4165853"/>
              <a:ext cx="947905" cy="1031764"/>
            </a:xfrm>
            <a:prstGeom prst="straightConnector1">
              <a:avLst/>
            </a:prstGeom>
            <a:noFill/>
            <a:ln w="6350" cap="flat" cmpd="sng" algn="ctr">
              <a:solidFill>
                <a:sysClr val="windowText" lastClr="000000"/>
              </a:solidFill>
              <a:prstDash val="solid"/>
              <a:miter lim="800000"/>
              <a:tailEnd type="triangle"/>
            </a:ln>
            <a:effectLst/>
          </p:spPr>
        </p:cxnSp>
        <p:sp>
          <p:nvSpPr>
            <p:cNvPr id="99" name="文本框 98"/>
            <p:cNvSpPr txBox="1"/>
            <p:nvPr/>
          </p:nvSpPr>
          <p:spPr>
            <a:xfrm rot="19052540">
              <a:off x="7326924" y="4413640"/>
              <a:ext cx="710326" cy="400110"/>
            </a:xfrm>
            <a:prstGeom prst="rect">
              <a:avLst/>
            </a:prstGeom>
            <a:noFill/>
          </p:spPr>
          <p:txBody>
            <a:bodyPr wrap="square" rtlCol="0">
              <a:spAutoFit/>
            </a:bodyPr>
            <a:lstStyle/>
            <a:p>
              <a:r>
                <a:rPr lang="en-US" altLang="zh-CN"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g</a:t>
              </a:r>
              <a:r>
                <a:rPr lang="en-US" altLang="zh-CN" sz="14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1</a:t>
              </a:r>
              <a:r>
                <a:rPr lang="en-US" altLang="zh-CN"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000" i="1"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100" name="直接箭头连接符 99"/>
            <p:cNvCxnSpPr>
              <a:endCxn id="97" idx="2"/>
            </p:cNvCxnSpPr>
            <p:nvPr/>
          </p:nvCxnSpPr>
          <p:spPr>
            <a:xfrm flipV="1">
              <a:off x="6203134" y="5197617"/>
              <a:ext cx="666197" cy="1289"/>
            </a:xfrm>
            <a:prstGeom prst="straightConnector1">
              <a:avLst/>
            </a:prstGeom>
            <a:noFill/>
            <a:ln w="6350" cap="flat" cmpd="sng" algn="ctr">
              <a:solidFill>
                <a:sysClr val="windowText" lastClr="000000"/>
              </a:solidFill>
              <a:prstDash val="solid"/>
              <a:miter lim="800000"/>
              <a:tailEnd type="triangle"/>
            </a:ln>
            <a:effectLst/>
          </p:spPr>
        </p:cxnSp>
        <p:sp>
          <p:nvSpPr>
            <p:cNvPr id="101" name="文本框 100"/>
            <p:cNvSpPr txBox="1"/>
            <p:nvPr/>
          </p:nvSpPr>
          <p:spPr>
            <a:xfrm>
              <a:off x="8739386" y="4702479"/>
              <a:ext cx="630986" cy="400110"/>
            </a:xfrm>
            <a:prstGeom prst="rect">
              <a:avLst/>
            </a:prstGeom>
            <a:noFill/>
          </p:spPr>
          <p:txBody>
            <a:bodyPr wrap="square" rtlCol="0">
              <a:spAutoFit/>
            </a:bodyPr>
            <a:lstStyle/>
            <a:p>
              <a:r>
                <a:rPr lang="en-US" altLang="zh-CN" sz="20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g</a:t>
              </a:r>
              <a:r>
                <a:rPr lang="en-US" altLang="zh-CN" sz="1400" i="1"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2</a:t>
              </a:r>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t>
              </a:r>
              <a:endParaRPr lang="zh-CN" altLang="en-US"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cxnSp>
          <p:nvCxnSpPr>
            <p:cNvPr id="102" name="直接箭头连接符 101"/>
            <p:cNvCxnSpPr>
              <a:stCxn id="97" idx="6"/>
              <a:endCxn id="115" idx="1"/>
            </p:cNvCxnSpPr>
            <p:nvPr/>
          </p:nvCxnSpPr>
          <p:spPr>
            <a:xfrm flipV="1">
              <a:off x="7354094" y="5165213"/>
              <a:ext cx="2023541" cy="32404"/>
            </a:xfrm>
            <a:prstGeom prst="straightConnector1">
              <a:avLst/>
            </a:prstGeom>
            <a:noFill/>
            <a:ln w="6350" cap="flat" cmpd="sng" algn="ctr">
              <a:solidFill>
                <a:sysClr val="windowText" lastClr="000000"/>
              </a:solidFill>
              <a:prstDash val="solid"/>
              <a:miter lim="800000"/>
              <a:tailEnd type="triangle"/>
            </a:ln>
            <a:effectLst/>
          </p:spPr>
        </p:cxnSp>
      </p:grpSp>
      <p:grpSp>
        <p:nvGrpSpPr>
          <p:cNvPr id="103" name="组合 102"/>
          <p:cNvGrpSpPr/>
          <p:nvPr/>
        </p:nvGrpSpPr>
        <p:grpSpPr>
          <a:xfrm>
            <a:off x="8588230" y="3564092"/>
            <a:ext cx="1684234" cy="1277861"/>
            <a:chOff x="8732246" y="3996140"/>
            <a:chExt cx="1684234" cy="1277861"/>
          </a:xfrm>
        </p:grpSpPr>
        <p:sp>
          <p:nvSpPr>
            <p:cNvPr id="104" name="矩形 103"/>
            <p:cNvSpPr/>
            <p:nvPr/>
          </p:nvSpPr>
          <p:spPr>
            <a:xfrm>
              <a:off x="8732246" y="3996140"/>
              <a:ext cx="632016" cy="400110"/>
            </a:xfrm>
            <a:prstGeom prst="rect">
              <a:avLst/>
            </a:prstGeom>
          </p:spPr>
          <p:txBody>
            <a:bodyPr wrap="square">
              <a:spAutoFit/>
            </a:bodyPr>
            <a:lstStyle/>
            <a:p>
              <a:r>
                <a:rPr lang="en-US" altLang="zh-CN" sz="2000" b="1" dirty="0" smtClean="0">
                  <a:solidFill>
                    <a:srgbClr val="FF0000"/>
                  </a:solidFill>
                  <a:latin typeface="Times New Roman" panose="02020603050405020304" pitchFamily="18" charset="0"/>
                  <a:ea typeface="华文宋体" panose="02010600040101010101" pitchFamily="2" charset="-122"/>
                  <a:cs typeface="Times New Roman" panose="02020603050405020304" pitchFamily="18" charset="0"/>
                </a:rPr>
                <a:t>+7</a:t>
              </a:r>
              <a:endParaRPr lang="zh-CN" altLang="en-US" sz="2000" b="1" dirty="0">
                <a:solidFill>
                  <a:srgbClr val="FF0000"/>
                </a:solidFill>
                <a:latin typeface="Calibri" panose="020F0502020204030204"/>
                <a:ea typeface="宋体" panose="02010600030101010101" pitchFamily="2" charset="-122"/>
              </a:endParaRPr>
            </a:p>
          </p:txBody>
        </p:sp>
        <p:sp>
          <p:nvSpPr>
            <p:cNvPr id="105" name="矩形 104"/>
            <p:cNvSpPr/>
            <p:nvPr/>
          </p:nvSpPr>
          <p:spPr>
            <a:xfrm>
              <a:off x="9784464" y="4873891"/>
              <a:ext cx="632016" cy="400110"/>
            </a:xfrm>
            <a:prstGeom prst="rect">
              <a:avLst/>
            </a:prstGeom>
          </p:spPr>
          <p:txBody>
            <a:bodyPr wrap="square">
              <a:spAutoFit/>
            </a:bodyPr>
            <a:lstStyle/>
            <a:p>
              <a:r>
                <a:rPr lang="en-US" altLang="zh-CN" sz="2000" b="1" dirty="0" smtClean="0">
                  <a:solidFill>
                    <a:srgbClr val="FF0000"/>
                  </a:solidFill>
                  <a:latin typeface="Times New Roman" panose="02020603050405020304" pitchFamily="18" charset="0"/>
                  <a:ea typeface="华文宋体" panose="02010600040101010101" pitchFamily="2" charset="-122"/>
                  <a:cs typeface="Times New Roman" panose="02020603050405020304" pitchFamily="18" charset="0"/>
                </a:rPr>
                <a:t>+7</a:t>
              </a:r>
              <a:endParaRPr lang="zh-CN" altLang="en-US" sz="2000" b="1" dirty="0">
                <a:solidFill>
                  <a:srgbClr val="FF0000"/>
                </a:solidFill>
                <a:latin typeface="Calibri" panose="020F0502020204030204"/>
                <a:ea typeface="宋体" panose="02010600030101010101" pitchFamily="2" charset="-122"/>
              </a:endParaRPr>
            </a:p>
          </p:txBody>
        </p:sp>
      </p:grpSp>
      <p:grpSp>
        <p:nvGrpSpPr>
          <p:cNvPr id="106" name="组合 105"/>
          <p:cNvGrpSpPr/>
          <p:nvPr/>
        </p:nvGrpSpPr>
        <p:grpSpPr>
          <a:xfrm>
            <a:off x="8588230" y="2148935"/>
            <a:ext cx="1671306" cy="1342355"/>
            <a:chOff x="8732246" y="2580983"/>
            <a:chExt cx="1671306" cy="1342355"/>
          </a:xfrm>
        </p:grpSpPr>
        <p:sp>
          <p:nvSpPr>
            <p:cNvPr id="107" name="矩形 106"/>
            <p:cNvSpPr/>
            <p:nvPr/>
          </p:nvSpPr>
          <p:spPr>
            <a:xfrm>
              <a:off x="9771536" y="3523228"/>
              <a:ext cx="632016" cy="400110"/>
            </a:xfrm>
            <a:prstGeom prst="rect">
              <a:avLst/>
            </a:prstGeom>
          </p:spPr>
          <p:txBody>
            <a:bodyPr wrap="square">
              <a:spAutoFit/>
            </a:bodyPr>
            <a:lstStyle/>
            <a:p>
              <a:r>
                <a:rPr lang="en-US" altLang="zh-CN" sz="2000" dirty="0" smtClean="0">
                  <a:solidFill>
                    <a:srgbClr val="FF0000"/>
                  </a:solidFill>
                  <a:latin typeface="Times New Roman" panose="02020603050405020304" pitchFamily="18" charset="0"/>
                  <a:ea typeface="华文宋体" panose="02010600040101010101" pitchFamily="2" charset="-122"/>
                  <a:cs typeface="Times New Roman" panose="02020603050405020304" pitchFamily="18" charset="0"/>
                </a:rPr>
                <a:t>+1</a:t>
              </a:r>
              <a:endParaRPr lang="zh-CN" altLang="en-US" sz="2000" dirty="0">
                <a:solidFill>
                  <a:srgbClr val="FF0000"/>
                </a:solidFill>
                <a:latin typeface="Calibri" panose="020F0502020204030204"/>
                <a:ea typeface="宋体" panose="02010600030101010101" pitchFamily="2" charset="-122"/>
              </a:endParaRPr>
            </a:p>
          </p:txBody>
        </p:sp>
        <p:sp>
          <p:nvSpPr>
            <p:cNvPr id="108" name="矩形 107"/>
            <p:cNvSpPr/>
            <p:nvPr/>
          </p:nvSpPr>
          <p:spPr>
            <a:xfrm>
              <a:off x="8732246" y="2580983"/>
              <a:ext cx="632016" cy="400110"/>
            </a:xfrm>
            <a:prstGeom prst="rect">
              <a:avLst/>
            </a:prstGeom>
          </p:spPr>
          <p:txBody>
            <a:bodyPr wrap="square">
              <a:spAutoFit/>
            </a:bodyPr>
            <a:lstStyle/>
            <a:p>
              <a:r>
                <a:rPr lang="en-US" altLang="zh-CN" sz="2000" dirty="0" smtClean="0">
                  <a:solidFill>
                    <a:srgbClr val="FF0000"/>
                  </a:solidFill>
                  <a:latin typeface="Times New Roman" panose="02020603050405020304" pitchFamily="18" charset="0"/>
                  <a:ea typeface="华文宋体" panose="02010600040101010101" pitchFamily="2" charset="-122"/>
                  <a:cs typeface="Times New Roman" panose="02020603050405020304" pitchFamily="18" charset="0"/>
                </a:rPr>
                <a:t>+1</a:t>
              </a:r>
              <a:endParaRPr lang="zh-CN" altLang="en-US" sz="2000" dirty="0">
                <a:solidFill>
                  <a:srgbClr val="FF0000"/>
                </a:solidFill>
                <a:latin typeface="Calibri" panose="020F0502020204030204"/>
                <a:ea typeface="宋体" panose="02010600030101010101" pitchFamily="2" charset="-122"/>
              </a:endParaRPr>
            </a:p>
          </p:txBody>
        </p:sp>
      </p:grpSp>
      <p:sp>
        <p:nvSpPr>
          <p:cNvPr id="109" name="文本框 108"/>
          <p:cNvSpPr txBox="1"/>
          <p:nvPr/>
        </p:nvSpPr>
        <p:spPr>
          <a:xfrm>
            <a:off x="8184232" y="5146760"/>
            <a:ext cx="1537857" cy="400110"/>
          </a:xfrm>
          <a:prstGeom prst="rect">
            <a:avLst/>
          </a:prstGeom>
          <a:noFill/>
        </p:spPr>
        <p:txBody>
          <a:bodyPr wrap="none" rtlCol="0">
            <a:spAutoFit/>
          </a:bodyPr>
          <a:lstStyle/>
          <a:p>
            <a:r>
              <a:rPr lang="en-US" altLang="zh-CN" sz="2000" dirty="0"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A CM sketch</a:t>
            </a:r>
            <a:endParaRPr lang="zh-CN" altLang="en-US" sz="2000" dirty="0">
              <a:solidFill>
                <a:prstClr val="black"/>
              </a:solidFill>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10" name="矩形 109"/>
          <p:cNvSpPr/>
          <p:nvPr/>
        </p:nvSpPr>
        <p:spPr>
          <a:xfrm>
            <a:off x="9233359" y="3106233"/>
            <a:ext cx="483395"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6</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11" name="矩形 110"/>
          <p:cNvSpPr/>
          <p:nvPr/>
        </p:nvSpPr>
        <p:spPr>
          <a:xfrm>
            <a:off x="9233712" y="2172758"/>
            <a:ext cx="483395"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1</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12" name="矩形 111"/>
          <p:cNvSpPr/>
          <p:nvPr/>
        </p:nvSpPr>
        <p:spPr>
          <a:xfrm>
            <a:off x="9233736" y="4037194"/>
            <a:ext cx="483395"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3</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13" name="矩形 112"/>
          <p:cNvSpPr/>
          <p:nvPr/>
        </p:nvSpPr>
        <p:spPr>
          <a:xfrm>
            <a:off x="9233619" y="3572919"/>
            <a:ext cx="483472"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87</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14" name="矩形 113"/>
          <p:cNvSpPr/>
          <p:nvPr/>
        </p:nvSpPr>
        <p:spPr>
          <a:xfrm>
            <a:off x="9233359" y="2628101"/>
            <a:ext cx="483395" cy="465787"/>
          </a:xfrm>
          <a:prstGeom prst="rect">
            <a:avLst/>
          </a:prstGeom>
          <a:solidFill>
            <a:sysClr val="window" lastClr="FFFFFF"/>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0</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15" name="矩形 114"/>
          <p:cNvSpPr/>
          <p:nvPr/>
        </p:nvSpPr>
        <p:spPr>
          <a:xfrm>
            <a:off x="9233619" y="4500271"/>
            <a:ext cx="483472" cy="465787"/>
          </a:xfrm>
          <a:prstGeom prst="rect">
            <a:avLst/>
          </a:prstGeom>
          <a:solidFill>
            <a:sysClr val="window" lastClr="FFFFFF">
              <a:lumMod val="65000"/>
            </a:sysClr>
          </a:solidFill>
          <a:ln w="6350" cap="flat" cmpd="sng" algn="ctr">
            <a:solidFill>
              <a:srgbClr val="0000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rPr>
              <a:t>10</a:t>
            </a:r>
            <a:endParaRPr kumimoji="0" lang="zh-CN" altLang="en-US" b="0" i="0" u="none" strike="noStrike" kern="0" cap="none" spc="0" normalizeH="0" baseline="0" noProof="0" dirty="0" smtClean="0">
              <a:ln>
                <a:noFill/>
              </a:ln>
              <a:solidFill>
                <a:prstClr val="white"/>
              </a:solidFill>
              <a:effectLst/>
              <a:uLnTx/>
              <a:uFillTx/>
              <a:latin typeface="Times New Roman" panose="02020603050405020304" pitchFamily="18" charset="0"/>
              <a:ea typeface="华文宋体" panose="02010600040101010101" pitchFamily="2" charset="-122"/>
              <a:cs typeface="Times New Roman" panose="02020603050405020304" pitchFamily="18" charset="0"/>
            </a:endParaRPr>
          </a:p>
        </p:txBody>
      </p:sp>
      <p:sp>
        <p:nvSpPr>
          <p:cNvPr id="116" name="矩形 115"/>
          <p:cNvSpPr/>
          <p:nvPr/>
        </p:nvSpPr>
        <p:spPr>
          <a:xfrm>
            <a:off x="9189858" y="1768604"/>
            <a:ext cx="547971" cy="369331"/>
          </a:xfrm>
          <a:prstGeom prst="rect">
            <a:avLst/>
          </a:prstGeom>
        </p:spPr>
        <p:txBody>
          <a:bodyPr wrap="none">
            <a:spAutoFit/>
          </a:bodyPr>
          <a:lstStyle/>
          <a:p>
            <a:r>
              <a:rPr lang="en-US" altLang="zh-CN" i="1" dirty="0" err="1" smtClean="0">
                <a:solidFill>
                  <a:prstClr val="black"/>
                </a:solidFill>
                <a:latin typeface="Times New Roman" panose="02020603050405020304" pitchFamily="18" charset="0"/>
                <a:ea typeface="华文宋体" panose="02010600040101010101" pitchFamily="2" charset="-122"/>
                <a:cs typeface="Times New Roman" panose="02020603050405020304" pitchFamily="18" charset="0"/>
              </a:rPr>
              <a:t>freq</a:t>
            </a:r>
            <a:endParaRPr lang="zh-CN" altLang="en-US" dirty="0">
              <a:solidFill>
                <a:prstClr val="black"/>
              </a:solidFill>
              <a:latin typeface="Calibri" panose="020F0502020204030204"/>
              <a:ea typeface="宋体" panose="02010600030101010101" pitchFamily="2" charset="-122"/>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23431624"/>
      </p:ext>
    </p:extLst>
  </p:cSld>
  <p:clrMapOvr>
    <a:masterClrMapping/>
  </p:clrMapOvr>
  <mc:AlternateContent xmlns:mc="http://schemas.openxmlformats.org/markup-compatibility/2006">
    <mc:Choice xmlns:p14="http://schemas.microsoft.com/office/powerpoint/2010/main" Requires="p14">
      <p:transition spd="slow" p14:dur="2000" advTm="98042"/>
    </mc:Choice>
    <mc:Fallback>
      <p:transition spd="slow" advTm="98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down)">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left)">
                                      <p:cBhvr>
                                        <p:cTn id="36" dur="500"/>
                                        <p:tgtEl>
                                          <p:spTgt spid="7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wipe(left)">
                                      <p:cBhvr>
                                        <p:cTn id="41" dur="500"/>
                                        <p:tgtEl>
                                          <p:spTgt spid="8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6"/>
                                        </p:tgtEl>
                                        <p:attrNameLst>
                                          <p:attrName>style.visibility</p:attrName>
                                        </p:attrNameLst>
                                      </p:cBhvr>
                                      <p:to>
                                        <p:strVal val="visible"/>
                                      </p:to>
                                    </p:set>
                                    <p:animEffect transition="in" filter="wipe(left)">
                                      <p:cBhvr>
                                        <p:cTn id="46" dur="500"/>
                                        <p:tgtEl>
                                          <p:spTgt spid="10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500"/>
                                        <p:tgtEl>
                                          <p:spTgt spid="7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left)">
                                      <p:cBhvr>
                                        <p:cTn id="56" dur="500"/>
                                        <p:tgtEl>
                                          <p:spTgt spid="8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500"/>
                                        <p:tgtEl>
                                          <p:spTgt spid="8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wipe(left)">
                                      <p:cBhvr>
                                        <p:cTn id="66" dur="500"/>
                                        <p:tgtEl>
                                          <p:spTgt spid="9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03"/>
                                        </p:tgtEl>
                                        <p:attrNameLst>
                                          <p:attrName>style.visibility</p:attrName>
                                        </p:attrNameLst>
                                      </p:cBhvr>
                                      <p:to>
                                        <p:strVal val="visible"/>
                                      </p:to>
                                    </p:set>
                                    <p:animEffect transition="in" filter="wipe(left)">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2" fill="hold" display="0">
                  <p:stCondLst>
                    <p:cond delay="indefinite"/>
                  </p:stCondLst>
                  <p:endCondLst>
                    <p:cond evt="onStopAudio" delay="0">
                      <p:tgtEl>
                        <p:sldTgt/>
                      </p:tgtEl>
                    </p:cond>
                  </p:endCondLst>
                </p:cTn>
                <p:tgtEl>
                  <p:spTgt spid="3"/>
                </p:tgtEl>
              </p:cMediaNode>
            </p:audio>
          </p:childTnLst>
        </p:cTn>
      </p:par>
    </p:tnLst>
    <p:bldLst>
      <p:bldP spid="8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smtClean="0"/>
              <a:t>&lt; </a:t>
            </a:r>
            <a:fld id="{A548B57D-AE10-4CF7-A9DF-59FEFA91B28E}" type="slidenum">
              <a:rPr lang="zh-CN" altLang="en-US" smtClean="0"/>
              <a:pPr/>
              <a:t>2</a:t>
            </a:fld>
            <a:r>
              <a:rPr lang="en-US" altLang="zh-CN" smtClean="0"/>
              <a:t>/29</a:t>
            </a:r>
            <a:r>
              <a:rPr lang="zh-CN" altLang="en-US" smtClean="0"/>
              <a:t> </a:t>
            </a:r>
            <a:r>
              <a:rPr lang="en-US" altLang="zh-CN" smtClean="0"/>
              <a:t>&gt;</a:t>
            </a:r>
            <a:endParaRPr lang="zh-CN" altLang="en-US" dirty="0"/>
          </a:p>
        </p:txBody>
      </p:sp>
      <p:graphicFrame>
        <p:nvGraphicFramePr>
          <p:cNvPr id="32" name="表格 31"/>
          <p:cNvGraphicFramePr>
            <a:graphicFrameLocks noGrp="1"/>
          </p:cNvGraphicFramePr>
          <p:nvPr/>
        </p:nvGraphicFramePr>
        <p:xfrm>
          <a:off x="9690735" y="1522095"/>
          <a:ext cx="1878330" cy="3814445"/>
        </p:xfrm>
        <a:graphic>
          <a:graphicData uri="http://schemas.openxmlformats.org/drawingml/2006/table">
            <a:tbl>
              <a:tblPr firstRow="1" bandRow="1">
                <a:tableStyleId>{5C22544A-7EE6-4342-B048-85BDC9FD1C3A}</a:tableStyleId>
              </a:tblPr>
              <a:tblGrid>
                <a:gridCol w="1878330"/>
              </a:tblGrid>
              <a:tr h="424815">
                <a:tc>
                  <a:txBody>
                    <a:bodyPr/>
                    <a:lstStyle/>
                    <a:p>
                      <a:pPr algn="ctr"/>
                      <a:endParaRPr lang="zh-CN" altLang="en-US" sz="1600" dirty="0">
                        <a:solidFill>
                          <a:schemeClr val="tx1"/>
                        </a:solidFill>
                        <a:latin typeface="Arial" panose="020B0604020202090204" pitchFamily="34" charset="0"/>
                        <a:ea typeface="Microsoft YaHei" panose="020B0503020204020204" pitchFamily="34" charset="-122"/>
                        <a:cs typeface="+mn-ea"/>
                        <a:sym typeface="Arial" panose="020B0604020202090204" pitchFamily="34" charset="0"/>
                      </a:endParaRPr>
                    </a:p>
                  </a:txBody>
                  <a:tcPr anchor="ctr">
                    <a:lnL w="12700" cmpd="sng">
                      <a:noFill/>
                    </a:lnL>
                    <a:lnR w="12700" cmpd="sng">
                      <a:noFill/>
                    </a:lnR>
                    <a:lnT>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3389630">
                <a:tc>
                  <a:txBody>
                    <a:bodyPr/>
                    <a:lstStyle/>
                    <a:p>
                      <a:pPr algn="ctr"/>
                      <a:r>
                        <a:rPr lang="en-US" altLang="zh-CN" sz="1600" b="0" dirty="0">
                          <a:sym typeface="+mn-ea"/>
                        </a:rPr>
                        <a:t>Flow size</a:t>
                      </a:r>
                    </a:p>
                    <a:p>
                      <a:pPr algn="ctr"/>
                      <a:r>
                        <a:rPr lang="en-US" altLang="zh-CN" sz="1600" b="0" dirty="0">
                          <a:sym typeface="+mn-ea"/>
                        </a:rPr>
                        <a:t>Heavy Hitter</a:t>
                      </a:r>
                    </a:p>
                    <a:p>
                      <a:pPr algn="ctr"/>
                      <a:r>
                        <a:rPr lang="en-US" altLang="zh-CN" sz="1600" b="0" dirty="0">
                          <a:sym typeface="+mn-ea"/>
                        </a:rPr>
                        <a:t>Top-k</a:t>
                      </a:r>
                    </a:p>
                    <a:p>
                      <a:pPr algn="ctr"/>
                      <a:r>
                        <a:rPr lang="en-US" altLang="zh-CN" sz="1600" b="0" dirty="0">
                          <a:sym typeface="+mn-ea"/>
                        </a:rPr>
                        <a:t>Heavy Change</a:t>
                      </a:r>
                    </a:p>
                    <a:p>
                      <a:pPr algn="ctr"/>
                      <a:r>
                        <a:rPr lang="en-US" altLang="zh-CN" sz="1600" b="0" dirty="0">
                          <a:sym typeface="+mn-ea"/>
                        </a:rPr>
                        <a:t>Distribution</a:t>
                      </a:r>
                    </a:p>
                    <a:p>
                      <a:pPr algn="ctr"/>
                      <a:r>
                        <a:rPr lang="en-US" altLang="zh-CN" sz="1600" b="0" dirty="0" smtClean="0">
                          <a:sym typeface="+mn-ea"/>
                        </a:rPr>
                        <a:t>Entropy</a:t>
                      </a:r>
                    </a:p>
                    <a:p>
                      <a:pPr algn="ctr"/>
                      <a:r>
                        <a:rPr lang="en-US" altLang="zh-CN" sz="1600" b="0" dirty="0" smtClean="0">
                          <a:sym typeface="+mn-ea"/>
                        </a:rPr>
                        <a:t>Cardinality</a:t>
                      </a:r>
                    </a:p>
                    <a:p>
                      <a:pPr algn="ctr"/>
                      <a:r>
                        <a:rPr lang="en-US" altLang="zh-CN" sz="1600" b="0" dirty="0" err="1">
                          <a:sym typeface="+mn-ea"/>
                        </a:rPr>
                        <a:t>DDoS</a:t>
                      </a:r>
                    </a:p>
                    <a:p>
                      <a:pPr algn="ctr"/>
                      <a:r>
                        <a:rPr lang="en-US" altLang="zh-CN" sz="1600" dirty="0">
                          <a:solidFill>
                            <a:schemeClr val="tx1"/>
                          </a:solidFill>
                          <a:sym typeface="+mn-ea"/>
                        </a:rPr>
                        <a:t>Skyline</a:t>
                      </a:r>
                      <a:endParaRPr lang="en-US" altLang="zh-CN" sz="1600" b="0" dirty="0">
                        <a:solidFill>
                          <a:schemeClr val="tx1"/>
                        </a:solidFill>
                        <a:sym typeface="+mn-ea"/>
                      </a:endParaRPr>
                    </a:p>
                    <a:p>
                      <a:pPr algn="ctr"/>
                      <a:r>
                        <a:rPr lang="en-US" altLang="zh-CN" sz="1600" dirty="0" smtClean="0">
                          <a:solidFill>
                            <a:schemeClr val="tx1"/>
                          </a:solidFill>
                          <a:sym typeface="+mn-ea"/>
                        </a:rPr>
                        <a:t>APT</a:t>
                      </a:r>
                      <a:endParaRPr lang="en-US" altLang="zh-CN" sz="1600" b="0" dirty="0">
                        <a:solidFill>
                          <a:schemeClr val="tx1"/>
                        </a:solidFill>
                        <a:sym typeface="+mn-ea"/>
                      </a:endParaRPr>
                    </a:p>
                    <a:p>
                      <a:pPr algn="ctr"/>
                      <a:r>
                        <a:rPr lang="en-US" altLang="zh-CN" sz="1600" dirty="0">
                          <a:solidFill>
                            <a:schemeClr val="tx1"/>
                          </a:solidFill>
                          <a:sym typeface="+mn-ea"/>
                        </a:rPr>
                        <a:t>Persistence</a:t>
                      </a:r>
                      <a:endParaRPr lang="en-US" altLang="zh-CN" sz="1600" b="0" dirty="0">
                        <a:solidFill>
                          <a:schemeClr val="tx1"/>
                        </a:solidFill>
                        <a:sym typeface="+mn-ea"/>
                      </a:endParaRPr>
                    </a:p>
                    <a:p>
                      <a:pPr algn="ctr"/>
                      <a:r>
                        <a:rPr lang="en-US" altLang="zh-CN" sz="1600" dirty="0" smtClean="0">
                          <a:solidFill>
                            <a:schemeClr val="tx1"/>
                          </a:solidFill>
                          <a:sym typeface="+mn-ea"/>
                        </a:rPr>
                        <a:t>Significance</a:t>
                      </a:r>
                      <a:endParaRPr lang="en-US" altLang="zh-CN" sz="1600" b="0" dirty="0" smtClean="0">
                        <a:solidFill>
                          <a:schemeClr val="tx1"/>
                        </a:solidFill>
                        <a:sym typeface="+mn-ea"/>
                      </a:endParaRPr>
                    </a:p>
                    <a:p>
                      <a:pPr algn="ctr"/>
                      <a:r>
                        <a:rPr lang="en-US" altLang="zh-CN" sz="1600" dirty="0" smtClean="0">
                          <a:solidFill>
                            <a:schemeClr val="tx1"/>
                          </a:solidFill>
                          <a:sym typeface="+mn-ea"/>
                        </a:rPr>
                        <a:t>Item set</a:t>
                      </a:r>
                      <a:endParaRPr lang="en-US" altLang="zh-CN" sz="1600" b="0" dirty="0">
                        <a:solidFill>
                          <a:schemeClr val="tx1"/>
                        </a:solidFill>
                        <a:latin typeface="Arial" panose="020B0604020202090204" pitchFamily="34" charset="0"/>
                        <a:ea typeface="Microsoft YaHei" panose="020B0503020204020204" pitchFamily="34" charset="-122"/>
                        <a:cs typeface="+mn-ea"/>
                        <a:sym typeface="+mn-ea"/>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rgbClr val="9A000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3" name="Shape 1785"/>
          <p:cNvSpPr/>
          <p:nvPr/>
        </p:nvSpPr>
        <p:spPr>
          <a:xfrm>
            <a:off x="4523105" y="1906905"/>
            <a:ext cx="1730375" cy="502920"/>
          </a:xfrm>
          <a:prstGeom prst="line">
            <a:avLst/>
          </a:prstGeom>
          <a:ln w="6350">
            <a:solidFill>
              <a:sysClr val="window" lastClr="FFFFFF">
                <a:lumMod val="65000"/>
              </a:sysClr>
            </a:solidFill>
            <a:miter lim="400000"/>
          </a:ln>
        </p:spPr>
        <p:txBody>
          <a:bodyPr lIns="0" tIns="0" rIns="0" bIns="0"/>
          <a:lstStyle/>
          <a:p>
            <a:pPr marL="0" marR="0" lvl="0" indent="0" defTabSz="240665" eaLnBrk="1" fontAlgn="base" latinLnBrk="0" hangingPunct="1">
              <a:lnSpc>
                <a:spcPct val="100000"/>
              </a:lnSpc>
              <a:spcBef>
                <a:spcPct val="0"/>
              </a:spcBef>
              <a:spcAft>
                <a:spcPct val="0"/>
              </a:spcAft>
              <a:buClrTx/>
              <a:buSzTx/>
              <a:buFontTx/>
              <a:buNone/>
              <a:defRPr sz="1200">
                <a:solidFill>
                  <a:srgbClr val="000000"/>
                </a:solidFill>
                <a:latin typeface="Helvetica"/>
                <a:ea typeface="Helvetica"/>
                <a:cs typeface="Helvetica"/>
                <a:sym typeface="Helvetica"/>
              </a:defRPr>
            </a:pPr>
            <a:endParaRPr kumimoji="0" sz="600" b="0" i="0" u="none" strike="noStrike" kern="0" cap="none" spc="0" normalizeH="0" baseline="0" noProof="0">
              <a:ln>
                <a:noFill/>
              </a:ln>
              <a:solidFill>
                <a:srgbClr val="00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Shape 1788"/>
          <p:cNvSpPr/>
          <p:nvPr/>
        </p:nvSpPr>
        <p:spPr>
          <a:xfrm flipH="1">
            <a:off x="2466975" y="1907540"/>
            <a:ext cx="1790700" cy="501650"/>
          </a:xfrm>
          <a:prstGeom prst="line">
            <a:avLst/>
          </a:prstGeom>
          <a:ln w="6350">
            <a:solidFill>
              <a:sysClr val="window" lastClr="FFFFFF">
                <a:lumMod val="65000"/>
              </a:sysClr>
            </a:solidFill>
            <a:miter lim="400000"/>
          </a:ln>
        </p:spPr>
        <p:txBody>
          <a:bodyPr lIns="0" tIns="0" rIns="0" bIns="0"/>
          <a:lstStyle/>
          <a:p>
            <a:pPr marL="0" marR="0" lvl="0" indent="0" defTabSz="240665" eaLnBrk="1" fontAlgn="base" latinLnBrk="0" hangingPunct="1">
              <a:lnSpc>
                <a:spcPct val="100000"/>
              </a:lnSpc>
              <a:spcBef>
                <a:spcPct val="0"/>
              </a:spcBef>
              <a:spcAft>
                <a:spcPct val="0"/>
              </a:spcAft>
              <a:buClrTx/>
              <a:buSzTx/>
              <a:buFontTx/>
              <a:buNone/>
              <a:defRPr sz="1200">
                <a:solidFill>
                  <a:srgbClr val="000000"/>
                </a:solidFill>
                <a:latin typeface="Helvetica"/>
                <a:ea typeface="Helvetica"/>
                <a:cs typeface="Helvetica"/>
                <a:sym typeface="Helvetica"/>
              </a:defRPr>
            </a:pPr>
            <a:endParaRPr kumimoji="0" sz="600" b="0" i="0" u="none" strike="noStrike" kern="0" cap="none" spc="0" normalizeH="0" baseline="0" noProof="0">
              <a:ln>
                <a:noFill/>
              </a:ln>
              <a:solidFill>
                <a:srgbClr val="00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4" name="Shape 1794"/>
          <p:cNvSpPr/>
          <p:nvPr/>
        </p:nvSpPr>
        <p:spPr>
          <a:xfrm>
            <a:off x="542290" y="3654425"/>
            <a:ext cx="871220" cy="535940"/>
          </a:xfrm>
          <a:prstGeom prst="roundRect">
            <a:avLst>
              <a:gd name="adj" fmla="val 50000"/>
            </a:avLst>
          </a:prstGeom>
          <a:solidFill>
            <a:srgbClr val="9A0001"/>
          </a:solidFill>
          <a:ln w="12700">
            <a:miter lim="400000"/>
          </a:ln>
        </p:spPr>
        <p:txBody>
          <a:bodyPr lIns="20090" tIns="20090" rIns="20090" bIns="20090" anchor="ctr"/>
          <a:lstStyle/>
          <a:p>
            <a:pPr marL="0" marR="0" lvl="0" indent="0" defTabSz="914400" eaLnBrk="1" fontAlgn="base" latinLnBrk="0" hangingPunct="1">
              <a:lnSpc>
                <a:spcPct val="120000"/>
              </a:lnSpc>
              <a:spcBef>
                <a:spcPct val="0"/>
              </a:spcBef>
              <a:spcAft>
                <a:spcPct val="0"/>
              </a:spcAft>
              <a:buClrTx/>
              <a:buSzTx/>
              <a:buFontTx/>
              <a:buNone/>
              <a:defRPr/>
            </a:pPr>
            <a:endParaRPr kumimoji="0" sz="1600" b="0" i="0" u="none" strike="noStrike" kern="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5" name="Shape 1796"/>
          <p:cNvSpPr/>
          <p:nvPr/>
        </p:nvSpPr>
        <p:spPr>
          <a:xfrm>
            <a:off x="1244790" y="2407243"/>
            <a:ext cx="1995392" cy="621146"/>
          </a:xfrm>
          <a:prstGeom prst="roundRect">
            <a:avLst>
              <a:gd name="adj" fmla="val 50000"/>
            </a:avLst>
          </a:prstGeom>
          <a:solidFill>
            <a:schemeClr val="bg1">
              <a:lumMod val="50000"/>
            </a:schemeClr>
          </a:solidFill>
          <a:ln w="12700">
            <a:miter lim="400000"/>
          </a:ln>
        </p:spPr>
        <p:txBody>
          <a:bodyPr lIns="20090" tIns="20090" rIns="20090" bIns="20090" anchor="ctr"/>
          <a:lstStyle/>
          <a:p>
            <a:pPr marL="0" marR="0" lvl="0" indent="0" defTabSz="914400" eaLnBrk="1" fontAlgn="base" latinLnBrk="0" hangingPunct="1">
              <a:lnSpc>
                <a:spcPct val="120000"/>
              </a:lnSpc>
              <a:spcBef>
                <a:spcPct val="0"/>
              </a:spcBef>
              <a:spcAft>
                <a:spcPct val="0"/>
              </a:spcAft>
              <a:buClrTx/>
              <a:buSzTx/>
              <a:buFontTx/>
              <a:buNone/>
              <a:defRPr/>
            </a:pPr>
            <a:endParaRPr kumimoji="0" sz="1600" b="0" i="0" u="none" strike="noStrike" kern="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6" name="Shape 1802"/>
          <p:cNvSpPr/>
          <p:nvPr/>
        </p:nvSpPr>
        <p:spPr>
          <a:xfrm>
            <a:off x="5657379" y="2409783"/>
            <a:ext cx="1995392" cy="621146"/>
          </a:xfrm>
          <a:prstGeom prst="roundRect">
            <a:avLst>
              <a:gd name="adj" fmla="val 50000"/>
            </a:avLst>
          </a:prstGeom>
          <a:solidFill>
            <a:schemeClr val="bg1">
              <a:lumMod val="50000"/>
            </a:schemeClr>
          </a:solidFill>
          <a:ln w="12700">
            <a:miter lim="400000"/>
          </a:ln>
        </p:spPr>
        <p:txBody>
          <a:bodyPr lIns="20090" tIns="20090" rIns="20090" bIns="20090" anchor="ctr"/>
          <a:lstStyle/>
          <a:p>
            <a:pPr marL="0" marR="0" lvl="0" indent="0" defTabSz="914400" eaLnBrk="1" fontAlgn="base" latinLnBrk="0" hangingPunct="1">
              <a:lnSpc>
                <a:spcPct val="120000"/>
              </a:lnSpc>
              <a:spcBef>
                <a:spcPct val="0"/>
              </a:spcBef>
              <a:spcAft>
                <a:spcPct val="0"/>
              </a:spcAft>
              <a:buClrTx/>
              <a:buSzTx/>
              <a:buFontTx/>
              <a:buNone/>
              <a:defRPr/>
            </a:pPr>
            <a:endParaRPr kumimoji="0" sz="1600" b="0" i="0" u="none" strike="noStrike" kern="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7" name="Text Placeholder 3"/>
          <p:cNvSpPr txBox="1"/>
          <p:nvPr/>
        </p:nvSpPr>
        <p:spPr>
          <a:xfrm>
            <a:off x="1252965" y="2502292"/>
            <a:ext cx="1979038" cy="431051"/>
          </a:xfrm>
          <a:prstGeom prst="rect">
            <a:avLst/>
          </a:prstGeom>
        </p:spPr>
        <p:txBody>
          <a:bodyPr anchor="ctr"/>
          <a:lst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fontAlgn="base">
              <a:lnSpc>
                <a:spcPct val="120000"/>
              </a:lnSpc>
              <a:spcAft>
                <a:spcPct val="0"/>
              </a:spcAft>
              <a:buFont typeface="Arial" panose="020B0604020202090204" pitchFamily="34" charset="0"/>
              <a:buNone/>
            </a:pPr>
            <a:r>
              <a:rPr lang="zh-CN" altLang="en-US" sz="1800" dirty="0" smtClean="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查表算法</a:t>
            </a:r>
            <a:endParaRPr lang="zh-CN" altLang="en-US" sz="18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8" name="Text Placeholder 3"/>
          <p:cNvSpPr txBox="1"/>
          <p:nvPr/>
        </p:nvSpPr>
        <p:spPr>
          <a:xfrm>
            <a:off x="548640" y="3735705"/>
            <a:ext cx="864870" cy="372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fontAlgn="base">
              <a:lnSpc>
                <a:spcPct val="120000"/>
              </a:lnSpc>
              <a:spcAft>
                <a:spcPct val="0"/>
              </a:spcAft>
            </a:pPr>
            <a:r>
              <a:rPr lang="zh-CN" altLang="en-US" sz="14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路由表</a:t>
            </a:r>
          </a:p>
        </p:txBody>
      </p:sp>
      <p:sp>
        <p:nvSpPr>
          <p:cNvPr id="69" name="Text Placeholder 3"/>
          <p:cNvSpPr txBox="1"/>
          <p:nvPr/>
        </p:nvSpPr>
        <p:spPr>
          <a:xfrm>
            <a:off x="5672250" y="2503820"/>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fontAlgn="base">
              <a:lnSpc>
                <a:spcPct val="120000"/>
              </a:lnSpc>
              <a:spcAft>
                <a:spcPct val="0"/>
              </a:spcAft>
            </a:pPr>
            <a:r>
              <a:rPr lang="zh-CN" altLang="en-US" sz="18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网络测量</a:t>
            </a:r>
          </a:p>
        </p:txBody>
      </p:sp>
      <p:sp>
        <p:nvSpPr>
          <p:cNvPr id="70" name="文本框 69"/>
          <p:cNvSpPr txBox="1"/>
          <p:nvPr/>
        </p:nvSpPr>
        <p:spPr>
          <a:xfrm>
            <a:off x="2640330" y="1249680"/>
            <a:ext cx="3613150" cy="657225"/>
          </a:xfrm>
          <a:prstGeom prst="roundRect">
            <a:avLst>
              <a:gd name="adj" fmla="val 50000"/>
            </a:avLst>
          </a:prstGeom>
          <a:solidFill>
            <a:srgbClr val="9A0001"/>
          </a:solidFill>
        </p:spPr>
        <p:txBody>
          <a:bodyPr vert="horz" wrap="square" lIns="0" tIns="0" rIns="0" bIns="0" rtlCol="0" anchor="ctr">
            <a:no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gn="ctr" fontAlgn="base">
              <a:lnSpc>
                <a:spcPct val="120000"/>
              </a:lnSpc>
            </a:pPr>
            <a:r>
              <a:rPr lang="zh-CN" altLang="en-US" sz="2400" dirty="0" smtClean="0">
                <a:solidFill>
                  <a:prstClr val="white"/>
                </a:solidFill>
                <a:latin typeface="Arial" panose="020B0604020202090204" pitchFamily="34" charset="0"/>
                <a:ea typeface="Microsoft YaHei" panose="020B0503020204020204" pitchFamily="34" charset="-122"/>
                <a:cs typeface="+mn-ea"/>
                <a:sym typeface="+mn-ea"/>
              </a:rPr>
              <a:t>网络</a:t>
            </a:r>
            <a:r>
              <a:rPr lang="zh-CN" altLang="en-US" sz="2400" dirty="0" smtClean="0">
                <a:solidFill>
                  <a:prstClr val="white"/>
                </a:solidFill>
                <a:latin typeface="Arial" panose="020B0604020202090204" pitchFamily="34" charset="0"/>
                <a:ea typeface="Microsoft YaHei" panose="020B0503020204020204" pitchFamily="34" charset="-122"/>
                <a:cs typeface="+mn-ea"/>
                <a:sym typeface="+mn-ea"/>
              </a:rPr>
              <a:t>设备数据平面算法</a:t>
            </a:r>
            <a:endParaRPr lang="zh-CN" altLang="en-US" sz="2400" dirty="0">
              <a:solidFill>
                <a:prstClr val="white"/>
              </a:solidFill>
              <a:latin typeface="Arial" panose="020B0604020202090204" pitchFamily="34" charset="0"/>
              <a:ea typeface="Microsoft YaHei" panose="020B0503020204020204" pitchFamily="34" charset="-122"/>
              <a:cs typeface="+mn-ea"/>
              <a:sym typeface="+mn-ea"/>
            </a:endParaRPr>
          </a:p>
        </p:txBody>
      </p:sp>
      <p:sp>
        <p:nvSpPr>
          <p:cNvPr id="71" name="左大括号 70"/>
          <p:cNvSpPr/>
          <p:nvPr/>
        </p:nvSpPr>
        <p:spPr>
          <a:xfrm rot="5400000">
            <a:off x="1930400" y="2067560"/>
            <a:ext cx="624205" cy="2549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左大括号 71"/>
          <p:cNvSpPr/>
          <p:nvPr/>
        </p:nvSpPr>
        <p:spPr>
          <a:xfrm rot="5400000">
            <a:off x="6344285" y="1447165"/>
            <a:ext cx="621665" cy="37884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Shape 1794"/>
          <p:cNvSpPr/>
          <p:nvPr/>
        </p:nvSpPr>
        <p:spPr>
          <a:xfrm>
            <a:off x="4257040" y="3653790"/>
            <a:ext cx="979170" cy="535940"/>
          </a:xfrm>
          <a:prstGeom prst="roundRect">
            <a:avLst>
              <a:gd name="adj" fmla="val 50000"/>
            </a:avLst>
          </a:prstGeom>
          <a:solidFill>
            <a:srgbClr val="9A0001"/>
          </a:solidFill>
          <a:ln w="12700">
            <a:miter lim="400000"/>
          </a:ln>
        </p:spPr>
        <p:txBody>
          <a:bodyPr lIns="20090" tIns="20090" rIns="20090" bIns="20090" anchor="ctr"/>
          <a:lstStyle/>
          <a:p>
            <a:pPr marL="0" marR="0" lvl="0" indent="0" defTabSz="914400" eaLnBrk="1" fontAlgn="base" latinLnBrk="0" hangingPunct="1">
              <a:lnSpc>
                <a:spcPct val="120000"/>
              </a:lnSpc>
              <a:spcBef>
                <a:spcPct val="0"/>
              </a:spcBef>
              <a:spcAft>
                <a:spcPct val="0"/>
              </a:spcAft>
              <a:buClrTx/>
              <a:buSzTx/>
              <a:buFontTx/>
              <a:buNone/>
              <a:defRPr/>
            </a:pPr>
            <a:endParaRPr kumimoji="0" sz="1600" b="0" i="0" u="none" strike="noStrike" kern="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74" name="Text Placeholder 3"/>
          <p:cNvSpPr txBox="1"/>
          <p:nvPr/>
        </p:nvSpPr>
        <p:spPr>
          <a:xfrm>
            <a:off x="4263390" y="3735070"/>
            <a:ext cx="971550" cy="372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fontAlgn="base">
              <a:lnSpc>
                <a:spcPct val="120000"/>
              </a:lnSpc>
              <a:spcAft>
                <a:spcPct val="0"/>
              </a:spcAft>
            </a:pPr>
            <a:r>
              <a:rPr lang="zh-CN" altLang="en-US" sz="14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通用框架</a:t>
            </a:r>
          </a:p>
        </p:txBody>
      </p:sp>
      <p:sp>
        <p:nvSpPr>
          <p:cNvPr id="75" name="Shape 1794"/>
          <p:cNvSpPr/>
          <p:nvPr/>
        </p:nvSpPr>
        <p:spPr>
          <a:xfrm>
            <a:off x="1809115" y="3653790"/>
            <a:ext cx="871220" cy="535940"/>
          </a:xfrm>
          <a:prstGeom prst="roundRect">
            <a:avLst>
              <a:gd name="adj" fmla="val 50000"/>
            </a:avLst>
          </a:prstGeom>
          <a:solidFill>
            <a:srgbClr val="9A0001"/>
          </a:solidFill>
          <a:ln w="12700">
            <a:miter lim="400000"/>
          </a:ln>
        </p:spPr>
        <p:txBody>
          <a:bodyPr lIns="20090" tIns="20090" rIns="20090" bIns="20090" anchor="ctr"/>
          <a:lstStyle/>
          <a:p>
            <a:pPr marL="0" marR="0" lvl="0" indent="0" defTabSz="914400" eaLnBrk="1" fontAlgn="base" latinLnBrk="0" hangingPunct="1">
              <a:lnSpc>
                <a:spcPct val="120000"/>
              </a:lnSpc>
              <a:spcBef>
                <a:spcPct val="0"/>
              </a:spcBef>
              <a:spcAft>
                <a:spcPct val="0"/>
              </a:spcAft>
              <a:buClrTx/>
              <a:buSzTx/>
              <a:buFontTx/>
              <a:buNone/>
              <a:defRPr/>
            </a:pPr>
            <a:endParaRPr kumimoji="0" sz="1600" b="0" i="0" u="none" strike="noStrike" kern="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76" name="Text Placeholder 3"/>
          <p:cNvSpPr txBox="1"/>
          <p:nvPr/>
        </p:nvSpPr>
        <p:spPr>
          <a:xfrm>
            <a:off x="1815465" y="3735070"/>
            <a:ext cx="864870" cy="372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fontAlgn="base">
              <a:lnSpc>
                <a:spcPct val="120000"/>
              </a:lnSpc>
              <a:spcAft>
                <a:spcPct val="0"/>
              </a:spcAft>
            </a:pPr>
            <a:r>
              <a:rPr lang="en-US" altLang="zh-CN" sz="14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MAC</a:t>
            </a:r>
            <a:r>
              <a:rPr lang="zh-CN" altLang="en-US" sz="14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表</a:t>
            </a:r>
          </a:p>
        </p:txBody>
      </p:sp>
      <p:sp>
        <p:nvSpPr>
          <p:cNvPr id="77" name="Shape 1794"/>
          <p:cNvSpPr/>
          <p:nvPr/>
        </p:nvSpPr>
        <p:spPr>
          <a:xfrm>
            <a:off x="3075305" y="3653155"/>
            <a:ext cx="871220" cy="535940"/>
          </a:xfrm>
          <a:prstGeom prst="roundRect">
            <a:avLst>
              <a:gd name="adj" fmla="val 50000"/>
            </a:avLst>
          </a:prstGeom>
          <a:solidFill>
            <a:srgbClr val="9A0001"/>
          </a:solidFill>
          <a:ln w="12700">
            <a:miter lim="400000"/>
          </a:ln>
        </p:spPr>
        <p:txBody>
          <a:bodyPr lIns="20090" tIns="20090" rIns="20090" bIns="20090" anchor="ctr"/>
          <a:lstStyle/>
          <a:p>
            <a:pPr marL="0" marR="0" lvl="0" indent="0" defTabSz="914400" eaLnBrk="1" fontAlgn="base" latinLnBrk="0" hangingPunct="1">
              <a:lnSpc>
                <a:spcPct val="120000"/>
              </a:lnSpc>
              <a:spcBef>
                <a:spcPct val="0"/>
              </a:spcBef>
              <a:spcAft>
                <a:spcPct val="0"/>
              </a:spcAft>
              <a:buClrTx/>
              <a:buSzTx/>
              <a:buFontTx/>
              <a:buNone/>
              <a:defRPr/>
            </a:pPr>
            <a:endParaRPr kumimoji="0" sz="1600" b="0" i="0" u="none" strike="noStrike" kern="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78" name="Text Placeholder 3"/>
          <p:cNvSpPr txBox="1"/>
          <p:nvPr/>
        </p:nvSpPr>
        <p:spPr>
          <a:xfrm>
            <a:off x="3081655" y="3734435"/>
            <a:ext cx="864870" cy="372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fontAlgn="base">
              <a:lnSpc>
                <a:spcPct val="120000"/>
              </a:lnSpc>
              <a:spcAft>
                <a:spcPct val="0"/>
              </a:spcAft>
            </a:pPr>
            <a:r>
              <a:rPr lang="zh-CN" altLang="en-US" sz="1400" dirty="0" smtClean="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流表</a:t>
            </a:r>
            <a:endParaRPr lang="zh-CN" altLang="en-US" sz="14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79" name="Shape 1794"/>
          <p:cNvSpPr/>
          <p:nvPr/>
        </p:nvSpPr>
        <p:spPr>
          <a:xfrm>
            <a:off x="5524500" y="3653155"/>
            <a:ext cx="979170" cy="535940"/>
          </a:xfrm>
          <a:prstGeom prst="roundRect">
            <a:avLst>
              <a:gd name="adj" fmla="val 50000"/>
            </a:avLst>
          </a:prstGeom>
          <a:solidFill>
            <a:srgbClr val="9A0001"/>
          </a:solidFill>
          <a:ln w="12700">
            <a:miter lim="400000"/>
          </a:ln>
        </p:spPr>
        <p:txBody>
          <a:bodyPr lIns="20090" tIns="20090" rIns="20090" bIns="20090" anchor="ctr"/>
          <a:lstStyle/>
          <a:p>
            <a:pPr marL="0" marR="0" lvl="0" indent="0" defTabSz="914400" eaLnBrk="1" fontAlgn="base" latinLnBrk="0" hangingPunct="1">
              <a:lnSpc>
                <a:spcPct val="120000"/>
              </a:lnSpc>
              <a:spcBef>
                <a:spcPct val="0"/>
              </a:spcBef>
              <a:spcAft>
                <a:spcPct val="0"/>
              </a:spcAft>
              <a:buClrTx/>
              <a:buSzTx/>
              <a:buFontTx/>
              <a:buNone/>
              <a:defRPr/>
            </a:pPr>
            <a:endParaRPr kumimoji="0" sz="1600" b="0" i="0" u="none" strike="noStrike" kern="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80" name="Text Placeholder 3"/>
          <p:cNvSpPr txBox="1"/>
          <p:nvPr/>
        </p:nvSpPr>
        <p:spPr>
          <a:xfrm>
            <a:off x="5530850" y="3734435"/>
            <a:ext cx="971550" cy="372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fontAlgn="base">
              <a:lnSpc>
                <a:spcPct val="120000"/>
              </a:lnSpc>
              <a:spcAft>
                <a:spcPct val="0"/>
              </a:spcAft>
            </a:pPr>
            <a:r>
              <a:rPr lang="zh-CN" altLang="en-US" sz="1400" dirty="0" smtClean="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软件专用</a:t>
            </a:r>
            <a:endParaRPr lang="zh-CN" altLang="en-US" sz="14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81" name="Shape 1794"/>
          <p:cNvSpPr/>
          <p:nvPr/>
        </p:nvSpPr>
        <p:spPr>
          <a:xfrm>
            <a:off x="6791325" y="3652520"/>
            <a:ext cx="979170" cy="535940"/>
          </a:xfrm>
          <a:prstGeom prst="roundRect">
            <a:avLst>
              <a:gd name="adj" fmla="val 50000"/>
            </a:avLst>
          </a:prstGeom>
          <a:solidFill>
            <a:srgbClr val="9A0001"/>
          </a:solidFill>
          <a:ln w="12700">
            <a:miter lim="400000"/>
          </a:ln>
        </p:spPr>
        <p:txBody>
          <a:bodyPr lIns="20090" tIns="20090" rIns="20090" bIns="20090" anchor="ctr"/>
          <a:lstStyle/>
          <a:p>
            <a:pPr marL="0" marR="0" lvl="0" indent="0" defTabSz="914400" eaLnBrk="1" fontAlgn="base" latinLnBrk="0" hangingPunct="1">
              <a:lnSpc>
                <a:spcPct val="120000"/>
              </a:lnSpc>
              <a:spcBef>
                <a:spcPct val="0"/>
              </a:spcBef>
              <a:spcAft>
                <a:spcPct val="0"/>
              </a:spcAft>
              <a:buClrTx/>
              <a:buSzTx/>
              <a:buFontTx/>
              <a:buNone/>
              <a:defRPr/>
            </a:pPr>
            <a:endParaRPr kumimoji="0" sz="1600" b="0" i="0" u="none" strike="noStrike" kern="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82" name="Text Placeholder 3"/>
          <p:cNvSpPr txBox="1"/>
          <p:nvPr/>
        </p:nvSpPr>
        <p:spPr>
          <a:xfrm>
            <a:off x="6797675" y="3733800"/>
            <a:ext cx="971550" cy="372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fontAlgn="base">
              <a:lnSpc>
                <a:spcPct val="120000"/>
              </a:lnSpc>
              <a:spcAft>
                <a:spcPct val="0"/>
              </a:spcAft>
            </a:pPr>
            <a:r>
              <a:rPr lang="zh-CN" altLang="en-US" sz="1400" dirty="0" smtClean="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硬件专用</a:t>
            </a:r>
            <a:endParaRPr lang="zh-CN" altLang="en-US" sz="14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83" name="Shape 1794"/>
          <p:cNvSpPr/>
          <p:nvPr/>
        </p:nvSpPr>
        <p:spPr>
          <a:xfrm>
            <a:off x="8065135" y="3651885"/>
            <a:ext cx="979170" cy="535940"/>
          </a:xfrm>
          <a:prstGeom prst="roundRect">
            <a:avLst>
              <a:gd name="adj" fmla="val 50000"/>
            </a:avLst>
          </a:prstGeom>
          <a:solidFill>
            <a:srgbClr val="9A0001"/>
          </a:solidFill>
          <a:ln w="12700">
            <a:miter lim="400000"/>
          </a:ln>
        </p:spPr>
        <p:txBody>
          <a:bodyPr lIns="20090" tIns="20090" rIns="20090" bIns="20090" anchor="ctr"/>
          <a:lstStyle/>
          <a:p>
            <a:pPr marL="0" marR="0" lvl="0" indent="0" defTabSz="914400" eaLnBrk="1" fontAlgn="base" latinLnBrk="0" hangingPunct="1">
              <a:lnSpc>
                <a:spcPct val="120000"/>
              </a:lnSpc>
              <a:spcBef>
                <a:spcPct val="0"/>
              </a:spcBef>
              <a:spcAft>
                <a:spcPct val="0"/>
              </a:spcAft>
              <a:buClrTx/>
              <a:buSzTx/>
              <a:buFontTx/>
              <a:buNone/>
              <a:defRPr/>
            </a:pPr>
            <a:endParaRPr kumimoji="0" sz="1600" b="0" i="0" u="none" strike="noStrike" kern="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84" name="Text Placeholder 3"/>
          <p:cNvSpPr txBox="1"/>
          <p:nvPr/>
        </p:nvSpPr>
        <p:spPr>
          <a:xfrm>
            <a:off x="8071485" y="3733165"/>
            <a:ext cx="971550" cy="372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9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fontAlgn="base">
              <a:lnSpc>
                <a:spcPct val="120000"/>
              </a:lnSpc>
              <a:spcAft>
                <a:spcPct val="0"/>
              </a:spcAft>
            </a:pPr>
            <a:r>
              <a:rPr lang="zh-CN" altLang="en-US" sz="1400" dirty="0" smtClean="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交叉应用</a:t>
            </a:r>
            <a:endParaRPr lang="zh-CN" altLang="en-US" sz="14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85" name="文本框 84"/>
          <p:cNvSpPr txBox="1"/>
          <p:nvPr/>
        </p:nvSpPr>
        <p:spPr>
          <a:xfrm>
            <a:off x="212206" y="4265025"/>
            <a:ext cx="1531399" cy="730885"/>
          </a:xfrm>
          <a:prstGeom prst="rect">
            <a:avLst/>
          </a:prstGeom>
          <a:noFill/>
        </p:spPr>
        <p:txBody>
          <a:bodyPr wrap="square" rtlCol="0">
            <a:spAutoFit/>
          </a:bodyPr>
          <a:lstStyle/>
          <a:p>
            <a:pPr algn="ctr">
              <a:lnSpc>
                <a:spcPct val="130000"/>
              </a:lnSpc>
            </a:pPr>
            <a:r>
              <a:rPr lang="en-US" altLang="zh-CN" sz="1600" b="1" dirty="0"/>
              <a:t>SIGCOMM14</a:t>
            </a:r>
          </a:p>
          <a:p>
            <a:pPr algn="ctr">
              <a:lnSpc>
                <a:spcPct val="130000"/>
              </a:lnSpc>
            </a:pPr>
            <a:r>
              <a:rPr lang="en-US" altLang="zh-CN" sz="1600" b="1" dirty="0" err="1" smtClean="0"/>
              <a:t>ToN</a:t>
            </a:r>
            <a:endParaRPr lang="en-US" altLang="zh-CN" sz="1600" b="1" dirty="0"/>
          </a:p>
        </p:txBody>
      </p:sp>
      <p:sp>
        <p:nvSpPr>
          <p:cNvPr id="86" name="文本框 85"/>
          <p:cNvSpPr txBox="1"/>
          <p:nvPr/>
        </p:nvSpPr>
        <p:spPr>
          <a:xfrm>
            <a:off x="2888948" y="4268584"/>
            <a:ext cx="1154483" cy="732508"/>
          </a:xfrm>
          <a:prstGeom prst="rect">
            <a:avLst/>
          </a:prstGeom>
          <a:noFill/>
        </p:spPr>
        <p:txBody>
          <a:bodyPr wrap="none" rtlCol="0">
            <a:spAutoFit/>
          </a:bodyPr>
          <a:lstStyle/>
          <a:p>
            <a:pPr>
              <a:lnSpc>
                <a:spcPct val="130000"/>
              </a:lnSpc>
            </a:pPr>
            <a:r>
              <a:rPr lang="en-US" altLang="zh-CN" sz="1600" b="1" dirty="0" smtClean="0"/>
              <a:t>INFOCOM</a:t>
            </a:r>
          </a:p>
          <a:p>
            <a:pPr algn="ctr">
              <a:lnSpc>
                <a:spcPct val="130000"/>
              </a:lnSpc>
            </a:pPr>
            <a:r>
              <a:rPr lang="en-US" altLang="zh-CN" sz="1600" b="1" dirty="0" smtClean="0"/>
              <a:t>JSAC</a:t>
            </a:r>
          </a:p>
        </p:txBody>
      </p:sp>
      <p:sp>
        <p:nvSpPr>
          <p:cNvPr id="87" name="文本框 86"/>
          <p:cNvSpPr txBox="1"/>
          <p:nvPr/>
        </p:nvSpPr>
        <p:spPr>
          <a:xfrm>
            <a:off x="3949078" y="4265531"/>
            <a:ext cx="1600915" cy="1815882"/>
          </a:xfrm>
          <a:prstGeom prst="rect">
            <a:avLst/>
          </a:prstGeom>
          <a:noFill/>
        </p:spPr>
        <p:txBody>
          <a:bodyPr wrap="square" rtlCol="0">
            <a:spAutoFit/>
          </a:bodyPr>
          <a:lstStyle/>
          <a:p>
            <a:pPr algn="ctr"/>
            <a:r>
              <a:rPr lang="en-US" altLang="zh-CN" sz="1600" b="1" dirty="0"/>
              <a:t>SIGCOMM18</a:t>
            </a:r>
          </a:p>
          <a:p>
            <a:pPr algn="ctr"/>
            <a:r>
              <a:rPr lang="en-US" altLang="zh-CN" sz="1600" b="1" dirty="0" smtClean="0"/>
              <a:t>SIGMOD</a:t>
            </a:r>
            <a:endParaRPr lang="en-US" altLang="zh-CN" sz="1600" b="1" dirty="0"/>
          </a:p>
          <a:p>
            <a:pPr algn="ctr"/>
            <a:r>
              <a:rPr lang="en-US" altLang="zh-CN" sz="1600" b="1" dirty="0" smtClean="0"/>
              <a:t>VLDB</a:t>
            </a:r>
          </a:p>
          <a:p>
            <a:pPr algn="ctr"/>
            <a:r>
              <a:rPr lang="en-US" altLang="zh-CN" sz="1600" b="1" dirty="0" smtClean="0"/>
              <a:t>SIGKDD</a:t>
            </a:r>
          </a:p>
          <a:p>
            <a:pPr algn="ctr"/>
            <a:r>
              <a:rPr lang="en-US" altLang="zh-CN" sz="1600" b="1" dirty="0" smtClean="0"/>
              <a:t>INFOCOM</a:t>
            </a:r>
          </a:p>
          <a:p>
            <a:pPr algn="ctr"/>
            <a:r>
              <a:rPr lang="en-US" altLang="zh-CN" sz="1600" b="1" dirty="0" err="1" smtClean="0"/>
              <a:t>ToN</a:t>
            </a:r>
            <a:endParaRPr lang="en-US" altLang="zh-CN" sz="1600" b="1" dirty="0" smtClean="0"/>
          </a:p>
          <a:p>
            <a:pPr algn="ctr"/>
            <a:r>
              <a:rPr lang="en-US" altLang="zh-CN" sz="1600" b="1" dirty="0"/>
              <a:t>VLDBJ</a:t>
            </a:r>
            <a:endParaRPr lang="zh-CN" altLang="en-US" sz="1600" b="1" dirty="0"/>
          </a:p>
        </p:txBody>
      </p:sp>
      <p:sp>
        <p:nvSpPr>
          <p:cNvPr id="88" name="文本框 87"/>
          <p:cNvSpPr txBox="1"/>
          <p:nvPr/>
        </p:nvSpPr>
        <p:spPr>
          <a:xfrm>
            <a:off x="6911355" y="4268706"/>
            <a:ext cx="729687" cy="699166"/>
          </a:xfrm>
          <a:prstGeom prst="rect">
            <a:avLst/>
          </a:prstGeom>
          <a:noFill/>
        </p:spPr>
        <p:txBody>
          <a:bodyPr wrap="none" rtlCol="0">
            <a:spAutoFit/>
          </a:bodyPr>
          <a:lstStyle/>
          <a:p>
            <a:pPr algn="ctr">
              <a:lnSpc>
                <a:spcPct val="130000"/>
              </a:lnSpc>
            </a:pPr>
            <a:r>
              <a:rPr lang="en-US" altLang="zh-CN" sz="1600" b="1" dirty="0" smtClean="0"/>
              <a:t>ATC</a:t>
            </a:r>
          </a:p>
          <a:p>
            <a:pPr algn="ctr">
              <a:lnSpc>
                <a:spcPct val="130000"/>
              </a:lnSpc>
            </a:pPr>
            <a:r>
              <a:rPr lang="en-US" altLang="zh-CN" sz="1600" b="1" dirty="0"/>
              <a:t>TPDS</a:t>
            </a:r>
          </a:p>
        </p:txBody>
      </p:sp>
      <p:sp>
        <p:nvSpPr>
          <p:cNvPr id="89" name="文本框 88"/>
          <p:cNvSpPr txBox="1"/>
          <p:nvPr/>
        </p:nvSpPr>
        <p:spPr>
          <a:xfrm>
            <a:off x="7432129" y="4265483"/>
            <a:ext cx="2245615" cy="2012859"/>
          </a:xfrm>
          <a:prstGeom prst="rect">
            <a:avLst/>
          </a:prstGeom>
          <a:noFill/>
        </p:spPr>
        <p:txBody>
          <a:bodyPr wrap="none" rtlCol="0">
            <a:spAutoFit/>
          </a:bodyPr>
          <a:lstStyle/>
          <a:p>
            <a:pPr algn="ctr">
              <a:lnSpc>
                <a:spcPct val="130000"/>
              </a:lnSpc>
            </a:pPr>
            <a:r>
              <a:rPr lang="en-US" altLang="zh-CN" sz="1600" b="1" dirty="0" smtClean="0"/>
              <a:t>SIGMOD</a:t>
            </a:r>
          </a:p>
          <a:p>
            <a:pPr algn="ctr">
              <a:lnSpc>
                <a:spcPct val="130000"/>
              </a:lnSpc>
            </a:pPr>
            <a:r>
              <a:rPr lang="en-US" altLang="zh-CN" sz="1600" b="1" dirty="0" smtClean="0"/>
              <a:t>ICDE</a:t>
            </a:r>
          </a:p>
          <a:p>
            <a:pPr algn="ctr">
              <a:lnSpc>
                <a:spcPct val="130000"/>
              </a:lnSpc>
            </a:pPr>
            <a:r>
              <a:rPr lang="en-US" altLang="zh-CN" sz="1600" b="1" dirty="0" smtClean="0"/>
              <a:t>JSAC</a:t>
            </a:r>
          </a:p>
          <a:p>
            <a:pPr algn="ctr">
              <a:lnSpc>
                <a:spcPct val="130000"/>
              </a:lnSpc>
            </a:pPr>
            <a:r>
              <a:rPr lang="en-US" altLang="zh-CN" sz="1600" b="1" dirty="0" smtClean="0"/>
              <a:t>VLDBJ</a:t>
            </a:r>
          </a:p>
          <a:p>
            <a:pPr algn="ctr">
              <a:lnSpc>
                <a:spcPct val="130000"/>
              </a:lnSpc>
            </a:pPr>
            <a:r>
              <a:rPr lang="en-US" altLang="zh-CN" sz="1600" b="1" dirty="0" smtClean="0"/>
              <a:t>SIGCOMM Workshop</a:t>
            </a:r>
          </a:p>
          <a:p>
            <a:pPr algn="ctr">
              <a:lnSpc>
                <a:spcPct val="130000"/>
              </a:lnSpc>
            </a:pPr>
            <a:endParaRPr lang="zh-CN" altLang="en-US" sz="1600" b="1" dirty="0"/>
          </a:p>
        </p:txBody>
      </p:sp>
      <p:sp>
        <p:nvSpPr>
          <p:cNvPr id="90" name="文本框 89"/>
          <p:cNvSpPr txBox="1"/>
          <p:nvPr/>
        </p:nvSpPr>
        <p:spPr>
          <a:xfrm>
            <a:off x="1874799" y="4275898"/>
            <a:ext cx="735330" cy="1050925"/>
          </a:xfrm>
          <a:prstGeom prst="rect">
            <a:avLst/>
          </a:prstGeom>
          <a:noFill/>
        </p:spPr>
        <p:txBody>
          <a:bodyPr wrap="none" rtlCol="0">
            <a:spAutoFit/>
          </a:bodyPr>
          <a:lstStyle/>
          <a:p>
            <a:pPr>
              <a:lnSpc>
                <a:spcPct val="130000"/>
              </a:lnSpc>
            </a:pPr>
            <a:r>
              <a:rPr lang="en-US" altLang="zh-CN" sz="1600" b="1" dirty="0"/>
              <a:t>VLDB</a:t>
            </a:r>
          </a:p>
          <a:p>
            <a:pPr>
              <a:lnSpc>
                <a:spcPct val="130000"/>
              </a:lnSpc>
            </a:pPr>
            <a:r>
              <a:rPr lang="en-US" altLang="zh-CN" sz="1600" b="1" dirty="0"/>
              <a:t> </a:t>
            </a:r>
            <a:r>
              <a:rPr lang="en-US" altLang="zh-CN" sz="1600" b="1" dirty="0" err="1" smtClean="0"/>
              <a:t>ToN</a:t>
            </a:r>
            <a:endParaRPr lang="en-US" altLang="zh-CN" sz="1600" b="1" dirty="0" smtClean="0"/>
          </a:p>
          <a:p>
            <a:pPr algn="ctr">
              <a:lnSpc>
                <a:spcPct val="130000"/>
              </a:lnSpc>
            </a:pPr>
            <a:r>
              <a:rPr lang="en-US" altLang="zh-CN" sz="1600" b="1" dirty="0"/>
              <a:t>ICDE</a:t>
            </a:r>
            <a:endParaRPr lang="zh-CN" altLang="en-US" sz="1600" b="1" dirty="0"/>
          </a:p>
        </p:txBody>
      </p:sp>
      <p:sp>
        <p:nvSpPr>
          <p:cNvPr id="91" name="文本框 90"/>
          <p:cNvSpPr txBox="1"/>
          <p:nvPr/>
        </p:nvSpPr>
        <p:spPr>
          <a:xfrm>
            <a:off x="5530943" y="4265156"/>
            <a:ext cx="985334" cy="1692771"/>
          </a:xfrm>
          <a:prstGeom prst="rect">
            <a:avLst/>
          </a:prstGeom>
          <a:noFill/>
        </p:spPr>
        <p:txBody>
          <a:bodyPr wrap="none" rtlCol="0">
            <a:spAutoFit/>
          </a:bodyPr>
          <a:lstStyle/>
          <a:p>
            <a:pPr>
              <a:lnSpc>
                <a:spcPct val="130000"/>
              </a:lnSpc>
            </a:pPr>
            <a:r>
              <a:rPr lang="en-US" altLang="zh-CN" sz="1600" b="1" dirty="0" smtClean="0"/>
              <a:t>SIGKDD</a:t>
            </a:r>
          </a:p>
          <a:p>
            <a:pPr algn="ctr">
              <a:lnSpc>
                <a:spcPct val="130000"/>
              </a:lnSpc>
            </a:pPr>
            <a:r>
              <a:rPr lang="en-US" altLang="zh-CN" sz="1600" b="1" dirty="0" smtClean="0"/>
              <a:t>ICDE</a:t>
            </a:r>
          </a:p>
          <a:p>
            <a:pPr algn="ctr">
              <a:lnSpc>
                <a:spcPct val="130000"/>
              </a:lnSpc>
            </a:pPr>
            <a:r>
              <a:rPr lang="en-US" altLang="zh-CN" sz="1600" b="1" dirty="0" smtClean="0"/>
              <a:t>JSAC</a:t>
            </a:r>
          </a:p>
          <a:p>
            <a:pPr algn="ctr">
              <a:lnSpc>
                <a:spcPct val="130000"/>
              </a:lnSpc>
            </a:pPr>
            <a:r>
              <a:rPr lang="en-US" altLang="zh-CN" sz="1600" b="1" dirty="0" smtClean="0"/>
              <a:t>SIGKDD</a:t>
            </a:r>
          </a:p>
          <a:p>
            <a:pPr algn="ctr">
              <a:lnSpc>
                <a:spcPct val="130000"/>
              </a:lnSpc>
            </a:pPr>
            <a:r>
              <a:rPr lang="en-US" altLang="zh-CN" sz="1600" b="1" dirty="0" smtClean="0"/>
              <a:t>VLDBJ</a:t>
            </a:r>
            <a:endParaRPr lang="en-US" altLang="zh-CN" sz="1600" b="1" dirty="0"/>
          </a:p>
        </p:txBody>
      </p:sp>
      <p:sp>
        <p:nvSpPr>
          <p:cNvPr id="92" name="矩形 91"/>
          <p:cNvSpPr/>
          <p:nvPr/>
        </p:nvSpPr>
        <p:spPr>
          <a:xfrm>
            <a:off x="10056445" y="1396527"/>
            <a:ext cx="1663700" cy="374650"/>
          </a:xfrm>
          <a:prstGeom prst="rect">
            <a:avLst/>
          </a:prstGeom>
        </p:spPr>
        <p:txBody>
          <a:bodyPr wrap="none" lIns="68573" tIns="34287" rIns="68573" bIns="34287">
            <a:spAutoFit/>
          </a:bodyPr>
          <a:lstStyle/>
          <a:p>
            <a:pPr algn="r"/>
            <a:r>
              <a:rPr lang="zh-CN" altLang="en-US" sz="2000" b="1" dirty="0">
                <a:solidFill>
                  <a:srgbClr val="9A0001"/>
                </a:solidFill>
                <a:latin typeface="Arial" panose="020B0604020202090204" pitchFamily="34" charset="0"/>
                <a:ea typeface="Microsoft YaHei" panose="020B0503020204020204" pitchFamily="34" charset="-122"/>
                <a:cs typeface="+mn-ea"/>
                <a:sym typeface="Arial" panose="020B0604020202090204" pitchFamily="34" charset="0"/>
              </a:rPr>
              <a:t>常见测量任务</a:t>
            </a:r>
          </a:p>
        </p:txBody>
      </p:sp>
      <p:sp>
        <p:nvSpPr>
          <p:cNvPr id="93" name="左大括号 92"/>
          <p:cNvSpPr/>
          <p:nvPr/>
        </p:nvSpPr>
        <p:spPr>
          <a:xfrm>
            <a:off x="9706610" y="2149475"/>
            <a:ext cx="281305" cy="299402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94" name="矩形 93"/>
          <p:cNvSpPr/>
          <p:nvPr/>
        </p:nvSpPr>
        <p:spPr>
          <a:xfrm>
            <a:off x="9289415" y="3243580"/>
            <a:ext cx="417195" cy="805815"/>
          </a:xfrm>
          <a:prstGeom prst="rect">
            <a:avLst/>
          </a:prstGeom>
        </p:spPr>
        <p:txBody>
          <a:bodyPr wrap="square" lIns="68573" tIns="34287" rIns="68573" bIns="34287">
            <a:spAutoFit/>
          </a:bodyPr>
          <a:lstStyle/>
          <a:p>
            <a:pPr algn="r"/>
            <a:r>
              <a:rPr lang="zh-CN" altLang="en-US" sz="1600" b="1" dirty="0">
                <a:solidFill>
                  <a:srgbClr val="9A0001"/>
                </a:solidFill>
                <a:latin typeface="Arial" panose="020B0604020202090204" pitchFamily="34" charset="0"/>
                <a:ea typeface="Microsoft YaHei" panose="020B0503020204020204" pitchFamily="34" charset="-122"/>
                <a:cs typeface="+mn-ea"/>
                <a:sym typeface="Arial" panose="020B0604020202090204" pitchFamily="34" charset="0"/>
              </a:rPr>
              <a:t>数据流</a:t>
            </a:r>
          </a:p>
        </p:txBody>
      </p:sp>
      <p:sp>
        <p:nvSpPr>
          <p:cNvPr id="95" name="左大括号 94"/>
          <p:cNvSpPr/>
          <p:nvPr/>
        </p:nvSpPr>
        <p:spPr>
          <a:xfrm flipH="1">
            <a:off x="11238865" y="2149475"/>
            <a:ext cx="281305" cy="175196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96" name="矩形 95"/>
          <p:cNvSpPr/>
          <p:nvPr/>
        </p:nvSpPr>
        <p:spPr>
          <a:xfrm>
            <a:off x="11476990" y="2622550"/>
            <a:ext cx="417195" cy="805815"/>
          </a:xfrm>
          <a:prstGeom prst="rect">
            <a:avLst/>
          </a:prstGeom>
        </p:spPr>
        <p:txBody>
          <a:bodyPr wrap="square" lIns="68573" tIns="34287" rIns="68573" bIns="34287">
            <a:spAutoFit/>
          </a:bodyPr>
          <a:lstStyle/>
          <a:p>
            <a:pPr algn="r"/>
            <a:r>
              <a:rPr lang="zh-CN" altLang="en-US" sz="1600" b="1" dirty="0">
                <a:solidFill>
                  <a:srgbClr val="9A0001"/>
                </a:solidFill>
                <a:latin typeface="Arial" panose="020B0604020202090204" pitchFamily="34" charset="0"/>
                <a:ea typeface="Microsoft YaHei" panose="020B0503020204020204" pitchFamily="34" charset="-122"/>
                <a:cs typeface="+mn-ea"/>
                <a:sym typeface="Arial" panose="020B0604020202090204" pitchFamily="34" charset="0"/>
              </a:rPr>
              <a:t>网络流</a:t>
            </a:r>
          </a:p>
        </p:txBody>
      </p:sp>
      <p:sp>
        <p:nvSpPr>
          <p:cNvPr id="97" name="椭圆 96"/>
          <p:cNvSpPr/>
          <p:nvPr/>
        </p:nvSpPr>
        <p:spPr>
          <a:xfrm>
            <a:off x="9500235" y="1332865"/>
            <a:ext cx="490855" cy="4908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Oval 10"/>
          <p:cNvSpPr/>
          <p:nvPr/>
        </p:nvSpPr>
        <p:spPr>
          <a:xfrm>
            <a:off x="9599295" y="1432560"/>
            <a:ext cx="292735" cy="291465"/>
          </a:xfrm>
          <a:custGeom>
            <a:avLst/>
            <a:gdLst>
              <a:gd name="T0" fmla="*/ 6215 w 6887"/>
              <a:gd name="T1" fmla="*/ 4656 h 6866"/>
              <a:gd name="T2" fmla="*/ 6161 w 6887"/>
              <a:gd name="T3" fmla="*/ 4568 h 6866"/>
              <a:gd name="T4" fmla="*/ 5045 w 6887"/>
              <a:gd name="T5" fmla="*/ 3452 h 6866"/>
              <a:gd name="T6" fmla="*/ 6799 w 6887"/>
              <a:gd name="T7" fmla="*/ 1699 h 6866"/>
              <a:gd name="T8" fmla="*/ 6799 w 6887"/>
              <a:gd name="T9" fmla="*/ 1380 h 6866"/>
              <a:gd name="T10" fmla="*/ 5523 w 6887"/>
              <a:gd name="T11" fmla="*/ 105 h 6866"/>
              <a:gd name="T12" fmla="*/ 5364 w 6887"/>
              <a:gd name="T13" fmla="*/ 39 h 6866"/>
              <a:gd name="T14" fmla="*/ 5205 w 6887"/>
              <a:gd name="T15" fmla="*/ 105 h 6866"/>
              <a:gd name="T16" fmla="*/ 4726 w 6887"/>
              <a:gd name="T17" fmla="*/ 583 h 6866"/>
              <a:gd name="T18" fmla="*/ 5364 w 6887"/>
              <a:gd name="T19" fmla="*/ 1221 h 6866"/>
              <a:gd name="T20" fmla="*/ 5364 w 6887"/>
              <a:gd name="T21" fmla="*/ 1540 h 6866"/>
              <a:gd name="T22" fmla="*/ 5205 w 6887"/>
              <a:gd name="T23" fmla="*/ 1606 h 6866"/>
              <a:gd name="T24" fmla="*/ 5045 w 6887"/>
              <a:gd name="T25" fmla="*/ 1540 h 6866"/>
              <a:gd name="T26" fmla="*/ 4408 w 6887"/>
              <a:gd name="T27" fmla="*/ 902 h 6866"/>
              <a:gd name="T28" fmla="*/ 4089 w 6887"/>
              <a:gd name="T29" fmla="*/ 1221 h 6866"/>
              <a:gd name="T30" fmla="*/ 4726 w 6887"/>
              <a:gd name="T31" fmla="*/ 1858 h 6866"/>
              <a:gd name="T32" fmla="*/ 4726 w 6887"/>
              <a:gd name="T33" fmla="*/ 2177 h 6866"/>
              <a:gd name="T34" fmla="*/ 4567 w 6887"/>
              <a:gd name="T35" fmla="*/ 2243 h 6866"/>
              <a:gd name="T36" fmla="*/ 4408 w 6887"/>
              <a:gd name="T37" fmla="*/ 2177 h 6866"/>
              <a:gd name="T38" fmla="*/ 3770 w 6887"/>
              <a:gd name="T39" fmla="*/ 1540 h 6866"/>
              <a:gd name="T40" fmla="*/ 3451 w 6887"/>
              <a:gd name="T41" fmla="*/ 1858 h 6866"/>
              <a:gd name="T42" fmla="*/ 1857 w 6887"/>
              <a:gd name="T43" fmla="*/ 265 h 6866"/>
              <a:gd name="T44" fmla="*/ 901 w 6887"/>
              <a:gd name="T45" fmla="*/ 265 h 6866"/>
              <a:gd name="T46" fmla="*/ 263 w 6887"/>
              <a:gd name="T47" fmla="*/ 902 h 6866"/>
              <a:gd name="T48" fmla="*/ 263 w 6887"/>
              <a:gd name="T49" fmla="*/ 1858 h 6866"/>
              <a:gd name="T50" fmla="*/ 1857 w 6887"/>
              <a:gd name="T51" fmla="*/ 3452 h 6866"/>
              <a:gd name="T52" fmla="*/ 1539 w 6887"/>
              <a:gd name="T53" fmla="*/ 3771 h 6866"/>
              <a:gd name="T54" fmla="*/ 2176 w 6887"/>
              <a:gd name="T55" fmla="*/ 4409 h 6866"/>
              <a:gd name="T56" fmla="*/ 2176 w 6887"/>
              <a:gd name="T57" fmla="*/ 4727 h 6866"/>
              <a:gd name="T58" fmla="*/ 2017 w 6887"/>
              <a:gd name="T59" fmla="*/ 4794 h 6866"/>
              <a:gd name="T60" fmla="*/ 1857 w 6887"/>
              <a:gd name="T61" fmla="*/ 4727 h 6866"/>
              <a:gd name="T62" fmla="*/ 1220 w 6887"/>
              <a:gd name="T63" fmla="*/ 4090 h 6866"/>
              <a:gd name="T64" fmla="*/ 901 w 6887"/>
              <a:gd name="T65" fmla="*/ 4409 h 6866"/>
              <a:gd name="T66" fmla="*/ 1539 w 6887"/>
              <a:gd name="T67" fmla="*/ 5046 h 6866"/>
              <a:gd name="T68" fmla="*/ 1539 w 6887"/>
              <a:gd name="T69" fmla="*/ 5365 h 6866"/>
              <a:gd name="T70" fmla="*/ 1379 w 6887"/>
              <a:gd name="T71" fmla="*/ 5431 h 6866"/>
              <a:gd name="T72" fmla="*/ 1220 w 6887"/>
              <a:gd name="T73" fmla="*/ 5365 h 6866"/>
              <a:gd name="T74" fmla="*/ 582 w 6887"/>
              <a:gd name="T75" fmla="*/ 4728 h 6866"/>
              <a:gd name="T76" fmla="*/ 104 w 6887"/>
              <a:gd name="T77" fmla="*/ 5206 h 6866"/>
              <a:gd name="T78" fmla="*/ 104 w 6887"/>
              <a:gd name="T79" fmla="*/ 5525 h 6866"/>
              <a:gd name="T80" fmla="*/ 1379 w 6887"/>
              <a:gd name="T81" fmla="*/ 6800 h 6866"/>
              <a:gd name="T82" fmla="*/ 1539 w 6887"/>
              <a:gd name="T83" fmla="*/ 6866 h 6866"/>
              <a:gd name="T84" fmla="*/ 1698 w 6887"/>
              <a:gd name="T85" fmla="*/ 6800 h 6866"/>
              <a:gd name="T86" fmla="*/ 3451 w 6887"/>
              <a:gd name="T87" fmla="*/ 5046 h 6866"/>
              <a:gd name="T88" fmla="*/ 4567 w 6887"/>
              <a:gd name="T89" fmla="*/ 6162 h 6866"/>
              <a:gd name="T90" fmla="*/ 4655 w 6887"/>
              <a:gd name="T91" fmla="*/ 6217 h 6866"/>
              <a:gd name="T92" fmla="*/ 6568 w 6887"/>
              <a:gd name="T93" fmla="*/ 6854 h 6866"/>
              <a:gd name="T94" fmla="*/ 6639 w 6887"/>
              <a:gd name="T95" fmla="*/ 6866 h 6866"/>
              <a:gd name="T96" fmla="*/ 6799 w 6887"/>
              <a:gd name="T97" fmla="*/ 6800 h 6866"/>
              <a:gd name="T98" fmla="*/ 6853 w 6887"/>
              <a:gd name="T99" fmla="*/ 6569 h 6866"/>
              <a:gd name="T100" fmla="*/ 6215 w 6887"/>
              <a:gd name="T101" fmla="*/ 4656 h 6866"/>
              <a:gd name="T102" fmla="*/ 4726 w 6887"/>
              <a:gd name="T103" fmla="*/ 5684 h 6866"/>
              <a:gd name="T104" fmla="*/ 1379 w 6887"/>
              <a:gd name="T105" fmla="*/ 2337 h 6866"/>
              <a:gd name="T106" fmla="*/ 1698 w 6887"/>
              <a:gd name="T107" fmla="*/ 2018 h 6866"/>
              <a:gd name="T108" fmla="*/ 5045 w 6887"/>
              <a:gd name="T109" fmla="*/ 5365 h 6866"/>
              <a:gd name="T110" fmla="*/ 4726 w 6887"/>
              <a:gd name="T111" fmla="*/ 5684 h 6866"/>
              <a:gd name="T112" fmla="*/ 5364 w 6887"/>
              <a:gd name="T113" fmla="*/ 5046 h 6866"/>
              <a:gd name="T114" fmla="*/ 2017 w 6887"/>
              <a:gd name="T115" fmla="*/ 1699 h 6866"/>
              <a:gd name="T116" fmla="*/ 2336 w 6887"/>
              <a:gd name="T117" fmla="*/ 1380 h 6866"/>
              <a:gd name="T118" fmla="*/ 5683 w 6887"/>
              <a:gd name="T119" fmla="*/ 4728 h 6866"/>
              <a:gd name="T120" fmla="*/ 5364 w 6887"/>
              <a:gd name="T121" fmla="*/ 5046 h 6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87" h="6866">
                <a:moveTo>
                  <a:pt x="6215" y="4656"/>
                </a:moveTo>
                <a:cubicBezTo>
                  <a:pt x="6205" y="4626"/>
                  <a:pt x="6186" y="4593"/>
                  <a:pt x="6161" y="4568"/>
                </a:cubicBezTo>
                <a:lnTo>
                  <a:pt x="5045" y="3452"/>
                </a:lnTo>
                <a:lnTo>
                  <a:pt x="6799" y="1699"/>
                </a:lnTo>
                <a:cubicBezTo>
                  <a:pt x="6887" y="1611"/>
                  <a:pt x="6887" y="1468"/>
                  <a:pt x="6799" y="1380"/>
                </a:cubicBezTo>
                <a:lnTo>
                  <a:pt x="5523" y="105"/>
                </a:lnTo>
                <a:cubicBezTo>
                  <a:pt x="5481" y="63"/>
                  <a:pt x="5424" y="39"/>
                  <a:pt x="5364" y="39"/>
                </a:cubicBezTo>
                <a:cubicBezTo>
                  <a:pt x="5304" y="39"/>
                  <a:pt x="5247" y="63"/>
                  <a:pt x="5205" y="105"/>
                </a:cubicBezTo>
                <a:lnTo>
                  <a:pt x="4726" y="583"/>
                </a:lnTo>
                <a:lnTo>
                  <a:pt x="5364" y="1221"/>
                </a:lnTo>
                <a:cubicBezTo>
                  <a:pt x="5452" y="1309"/>
                  <a:pt x="5452" y="1452"/>
                  <a:pt x="5364" y="1540"/>
                </a:cubicBezTo>
                <a:cubicBezTo>
                  <a:pt x="5320" y="1584"/>
                  <a:pt x="5262" y="1606"/>
                  <a:pt x="5205" y="1606"/>
                </a:cubicBezTo>
                <a:cubicBezTo>
                  <a:pt x="5147" y="1606"/>
                  <a:pt x="5089" y="1584"/>
                  <a:pt x="5045" y="1540"/>
                </a:cubicBezTo>
                <a:lnTo>
                  <a:pt x="4408" y="902"/>
                </a:lnTo>
                <a:lnTo>
                  <a:pt x="4089" y="1221"/>
                </a:lnTo>
                <a:lnTo>
                  <a:pt x="4726" y="1858"/>
                </a:lnTo>
                <a:cubicBezTo>
                  <a:pt x="4815" y="1946"/>
                  <a:pt x="4815" y="2089"/>
                  <a:pt x="4726" y="2177"/>
                </a:cubicBezTo>
                <a:cubicBezTo>
                  <a:pt x="4682" y="2221"/>
                  <a:pt x="4625" y="2243"/>
                  <a:pt x="4567" y="2243"/>
                </a:cubicBezTo>
                <a:cubicBezTo>
                  <a:pt x="4509" y="2243"/>
                  <a:pt x="4452" y="2221"/>
                  <a:pt x="4408" y="2177"/>
                </a:cubicBezTo>
                <a:lnTo>
                  <a:pt x="3770" y="1540"/>
                </a:lnTo>
                <a:lnTo>
                  <a:pt x="3451" y="1858"/>
                </a:lnTo>
                <a:cubicBezTo>
                  <a:pt x="2668" y="1075"/>
                  <a:pt x="1987" y="394"/>
                  <a:pt x="1857" y="265"/>
                </a:cubicBezTo>
                <a:cubicBezTo>
                  <a:pt x="1593" y="0"/>
                  <a:pt x="1165" y="0"/>
                  <a:pt x="901" y="265"/>
                </a:cubicBezTo>
                <a:lnTo>
                  <a:pt x="263" y="902"/>
                </a:lnTo>
                <a:cubicBezTo>
                  <a:pt x="0" y="1166"/>
                  <a:pt x="0" y="1595"/>
                  <a:pt x="263" y="1858"/>
                </a:cubicBezTo>
                <a:lnTo>
                  <a:pt x="1857" y="3452"/>
                </a:lnTo>
                <a:lnTo>
                  <a:pt x="1539" y="3771"/>
                </a:lnTo>
                <a:lnTo>
                  <a:pt x="2176" y="4409"/>
                </a:lnTo>
                <a:cubicBezTo>
                  <a:pt x="2264" y="4497"/>
                  <a:pt x="2264" y="4639"/>
                  <a:pt x="2176" y="4727"/>
                </a:cubicBezTo>
                <a:cubicBezTo>
                  <a:pt x="2132" y="4772"/>
                  <a:pt x="2074" y="4794"/>
                  <a:pt x="2017" y="4794"/>
                </a:cubicBezTo>
                <a:cubicBezTo>
                  <a:pt x="1959" y="4794"/>
                  <a:pt x="1901" y="4772"/>
                  <a:pt x="1857" y="4727"/>
                </a:cubicBezTo>
                <a:lnTo>
                  <a:pt x="1220" y="4090"/>
                </a:lnTo>
                <a:lnTo>
                  <a:pt x="901" y="4409"/>
                </a:lnTo>
                <a:lnTo>
                  <a:pt x="1539" y="5046"/>
                </a:lnTo>
                <a:cubicBezTo>
                  <a:pt x="1627" y="5134"/>
                  <a:pt x="1627" y="5277"/>
                  <a:pt x="1539" y="5365"/>
                </a:cubicBezTo>
                <a:cubicBezTo>
                  <a:pt x="1495" y="5409"/>
                  <a:pt x="1437" y="5431"/>
                  <a:pt x="1379" y="5431"/>
                </a:cubicBezTo>
                <a:cubicBezTo>
                  <a:pt x="1322" y="5431"/>
                  <a:pt x="1264" y="5409"/>
                  <a:pt x="1220" y="5365"/>
                </a:cubicBezTo>
                <a:lnTo>
                  <a:pt x="582" y="4728"/>
                </a:lnTo>
                <a:lnTo>
                  <a:pt x="104" y="5206"/>
                </a:lnTo>
                <a:cubicBezTo>
                  <a:pt x="16" y="5294"/>
                  <a:pt x="16" y="5436"/>
                  <a:pt x="104" y="5525"/>
                </a:cubicBezTo>
                <a:lnTo>
                  <a:pt x="1379" y="6800"/>
                </a:lnTo>
                <a:cubicBezTo>
                  <a:pt x="1421" y="6842"/>
                  <a:pt x="1479" y="6866"/>
                  <a:pt x="1539" y="6866"/>
                </a:cubicBezTo>
                <a:cubicBezTo>
                  <a:pt x="1598" y="6866"/>
                  <a:pt x="1656" y="6842"/>
                  <a:pt x="1698" y="6800"/>
                </a:cubicBezTo>
                <a:lnTo>
                  <a:pt x="3451" y="5046"/>
                </a:lnTo>
                <a:lnTo>
                  <a:pt x="4567" y="6162"/>
                </a:lnTo>
                <a:cubicBezTo>
                  <a:pt x="4592" y="6187"/>
                  <a:pt x="4624" y="6206"/>
                  <a:pt x="4655" y="6217"/>
                </a:cubicBezTo>
                <a:lnTo>
                  <a:pt x="6568" y="6854"/>
                </a:lnTo>
                <a:cubicBezTo>
                  <a:pt x="6591" y="6862"/>
                  <a:pt x="6615" y="6866"/>
                  <a:pt x="6639" y="6866"/>
                </a:cubicBezTo>
                <a:cubicBezTo>
                  <a:pt x="6698" y="6866"/>
                  <a:pt x="6756" y="6843"/>
                  <a:pt x="6799" y="6800"/>
                </a:cubicBezTo>
                <a:cubicBezTo>
                  <a:pt x="6859" y="6739"/>
                  <a:pt x="6880" y="6650"/>
                  <a:pt x="6853" y="6569"/>
                </a:cubicBezTo>
                <a:lnTo>
                  <a:pt x="6215" y="4656"/>
                </a:lnTo>
                <a:close/>
                <a:moveTo>
                  <a:pt x="4726" y="5684"/>
                </a:moveTo>
                <a:lnTo>
                  <a:pt x="1379" y="2337"/>
                </a:lnTo>
                <a:lnTo>
                  <a:pt x="1698" y="2018"/>
                </a:lnTo>
                <a:lnTo>
                  <a:pt x="5045" y="5365"/>
                </a:lnTo>
                <a:lnTo>
                  <a:pt x="4726" y="5684"/>
                </a:lnTo>
                <a:close/>
                <a:moveTo>
                  <a:pt x="5364" y="5046"/>
                </a:moveTo>
                <a:lnTo>
                  <a:pt x="2017" y="1699"/>
                </a:lnTo>
                <a:lnTo>
                  <a:pt x="2336" y="1380"/>
                </a:lnTo>
                <a:lnTo>
                  <a:pt x="5683" y="4728"/>
                </a:lnTo>
                <a:lnTo>
                  <a:pt x="5364" y="5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68034178"/>
      </p:ext>
    </p:extLst>
  </p:cSld>
  <p:clrMapOvr>
    <a:masterClrMapping/>
  </p:clrMapOvr>
  <mc:AlternateContent xmlns:mc="http://schemas.openxmlformats.org/markup-compatibility/2006">
    <mc:Choice xmlns:p14="http://schemas.microsoft.com/office/powerpoint/2010/main" Requires="p14">
      <p:transition spd="slow" p14:dur="2000" advTm="82967"/>
    </mc:Choice>
    <mc:Fallback>
      <p:transition spd="slow" advTm="82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(2-5)  </a:t>
            </a:r>
            <a:r>
              <a:rPr lang="en-US" altLang="zh-CN" dirty="0" smtClean="0">
                <a:sym typeface="Arial" panose="020B0604020202090204" pitchFamily="34" charset="0"/>
              </a:rPr>
              <a:t>Elastic Sketch (SIGCOMM’18)</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126682" y="6568373"/>
            <a:ext cx="9049706" cy="276999"/>
          </a:xfrm>
          <a:prstGeom prst="rect">
            <a:avLst/>
          </a:prstGeom>
          <a:noFill/>
        </p:spPr>
        <p:txBody>
          <a:bodyPr wrap="square" rtlCol="0">
            <a:spAutoFit/>
          </a:bodyPr>
          <a:lstStyle/>
          <a:p>
            <a:pPr marL="228600" indent="-228600">
              <a:buFont typeface="+mj-lt"/>
              <a:buAutoNum type="arabicPeriod"/>
            </a:pPr>
            <a:r>
              <a:rPr lang="en-US" altLang="zh-CN" sz="1200" dirty="0" smtClean="0"/>
              <a:t>Yang </a:t>
            </a:r>
            <a:r>
              <a:rPr lang="en-US" altLang="zh-CN" sz="1200" dirty="0"/>
              <a:t>T, Jiang J, Liu P, et al. Elastic sketch: Adaptive and fast network-wide </a:t>
            </a:r>
            <a:r>
              <a:rPr lang="en-US" altLang="zh-CN" sz="1200" dirty="0" smtClean="0"/>
              <a:t>measurements. ACM SIGCOMM 18</a:t>
            </a:r>
            <a:endParaRPr lang="en-US" altLang="zh-CN" sz="1200" dirty="0"/>
          </a:p>
        </p:txBody>
      </p:sp>
      <p:sp>
        <p:nvSpPr>
          <p:cNvPr id="117" name="矩形 116"/>
          <p:cNvSpPr/>
          <p:nvPr/>
        </p:nvSpPr>
        <p:spPr>
          <a:xfrm>
            <a:off x="-236357" y="1047709"/>
            <a:ext cx="11161309" cy="1590179"/>
          </a:xfrm>
          <a:prstGeom prst="rect">
            <a:avLst/>
          </a:prstGeom>
        </p:spPr>
        <p:txBody>
          <a:bodyPr wrap="square">
            <a:spAutoFit/>
          </a:bodyPr>
          <a:lstStyle/>
          <a:p>
            <a:pPr lvl="1">
              <a:spcAft>
                <a:spcPts val="800"/>
              </a:spcAft>
            </a:pPr>
            <a:r>
              <a:rPr lang="en-US" altLang="zh-CN" sz="2800" dirty="0" smtClean="0">
                <a:solidFill>
                  <a:srgbClr val="000000"/>
                </a:solidFill>
              </a:rPr>
              <a:t>	1</a:t>
            </a:r>
            <a:r>
              <a:rPr lang="en-US" altLang="zh-CN" sz="2800" dirty="0">
                <a:solidFill>
                  <a:srgbClr val="000000"/>
                </a:solidFill>
              </a:rPr>
              <a:t>) </a:t>
            </a:r>
            <a:r>
              <a:rPr lang="en-US" altLang="zh-CN" sz="2800" dirty="0" smtClean="0">
                <a:solidFill>
                  <a:srgbClr val="000000"/>
                </a:solidFill>
              </a:rPr>
              <a:t>split </a:t>
            </a:r>
            <a:r>
              <a:rPr lang="en-US" altLang="zh-CN" sz="2800" dirty="0">
                <a:solidFill>
                  <a:srgbClr val="000000"/>
                </a:solidFill>
              </a:rPr>
              <a:t>the sketch A into </a:t>
            </a:r>
            <a:r>
              <a:rPr lang="en-US" altLang="zh-CN" sz="2800" dirty="0" smtClean="0">
                <a:solidFill>
                  <a:srgbClr val="000000"/>
                </a:solidFill>
              </a:rPr>
              <a:t>3 </a:t>
            </a:r>
            <a:r>
              <a:rPr lang="en-US" altLang="zh-CN" sz="2800" dirty="0">
                <a:solidFill>
                  <a:srgbClr val="000000"/>
                </a:solidFill>
              </a:rPr>
              <a:t>divisions</a:t>
            </a:r>
          </a:p>
          <a:p>
            <a:pPr lvl="1">
              <a:spcAft>
                <a:spcPts val="800"/>
              </a:spcAft>
            </a:pPr>
            <a:r>
              <a:rPr lang="en-US" altLang="zh-CN" sz="2800" dirty="0" smtClean="0">
                <a:solidFill>
                  <a:srgbClr val="000000"/>
                </a:solidFill>
              </a:rPr>
              <a:t>	2) build </a:t>
            </a:r>
            <a:r>
              <a:rPr lang="en-US" altLang="zh-CN" sz="2800" dirty="0">
                <a:solidFill>
                  <a:srgbClr val="000000"/>
                </a:solidFill>
              </a:rPr>
              <a:t>a sketch B</a:t>
            </a:r>
          </a:p>
          <a:p>
            <a:pPr lvl="1">
              <a:spcAft>
                <a:spcPts val="800"/>
              </a:spcAft>
            </a:pPr>
            <a:r>
              <a:rPr lang="en-US" altLang="zh-CN" sz="2800" dirty="0" smtClean="0">
                <a:solidFill>
                  <a:srgbClr val="000000"/>
                </a:solidFill>
              </a:rPr>
              <a:t>	3</a:t>
            </a:r>
            <a:r>
              <a:rPr lang="en-US" altLang="zh-CN" sz="2800" dirty="0">
                <a:solidFill>
                  <a:srgbClr val="000000"/>
                </a:solidFill>
              </a:rPr>
              <a:t>) counters with the same index </a:t>
            </a:r>
            <a:r>
              <a:rPr lang="en-US" altLang="zh-CN" sz="2800" dirty="0" smtClean="0">
                <a:solidFill>
                  <a:srgbClr val="000000"/>
                </a:solidFill>
              </a:rPr>
              <a:t>as one group</a:t>
            </a:r>
            <a:endParaRPr lang="en-US" altLang="zh-CN" sz="2800" dirty="0">
              <a:solidFill>
                <a:srgbClr val="000000"/>
              </a:solidFill>
            </a:endParaRPr>
          </a:p>
        </p:txBody>
      </p:sp>
      <p:sp>
        <p:nvSpPr>
          <p:cNvPr id="118" name="文本框 117"/>
          <p:cNvSpPr txBox="1"/>
          <p:nvPr/>
        </p:nvSpPr>
        <p:spPr>
          <a:xfrm>
            <a:off x="9420767" y="1372681"/>
            <a:ext cx="2630848" cy="954107"/>
          </a:xfrm>
          <a:prstGeom prst="rect">
            <a:avLst/>
          </a:prstGeom>
          <a:noFill/>
        </p:spPr>
        <p:txBody>
          <a:bodyPr wrap="none" rtlCol="0">
            <a:spAutoFit/>
          </a:bodyPr>
          <a:lstStyle/>
          <a:p>
            <a:r>
              <a:rPr lang="en-US" altLang="zh-CN" sz="2800" dirty="0" smtClean="0"/>
              <a:t>10%6%3=10%3</a:t>
            </a:r>
          </a:p>
          <a:p>
            <a:r>
              <a:rPr lang="en-US" altLang="zh-CN" sz="2800" dirty="0" smtClean="0"/>
              <a:t>10%8%4=10%4</a:t>
            </a:r>
            <a:endParaRPr lang="zh-CN" altLang="en-US" sz="2800" dirty="0"/>
          </a:p>
        </p:txBody>
      </p:sp>
      <p:sp>
        <p:nvSpPr>
          <p:cNvPr id="119" name="矩形 118"/>
          <p:cNvSpPr/>
          <p:nvPr/>
        </p:nvSpPr>
        <p:spPr>
          <a:xfrm>
            <a:off x="3020600" y="3540376"/>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87</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0" name="矩形 119"/>
          <p:cNvSpPr/>
          <p:nvPr/>
        </p:nvSpPr>
        <p:spPr>
          <a:xfrm>
            <a:off x="3535942" y="3540376"/>
            <a:ext cx="515650"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3</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1" name="矩形 120"/>
          <p:cNvSpPr/>
          <p:nvPr/>
        </p:nvSpPr>
        <p:spPr>
          <a:xfrm>
            <a:off x="4051592" y="3540376"/>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4</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3" name="矩形 122"/>
          <p:cNvSpPr/>
          <p:nvPr/>
        </p:nvSpPr>
        <p:spPr>
          <a:xfrm>
            <a:off x="4567087" y="3540376"/>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88</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4" name="矩形 123"/>
          <p:cNvSpPr/>
          <p:nvPr/>
        </p:nvSpPr>
        <p:spPr>
          <a:xfrm>
            <a:off x="5079097" y="3538242"/>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12</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5" name="矩形 124"/>
          <p:cNvSpPr/>
          <p:nvPr/>
        </p:nvSpPr>
        <p:spPr>
          <a:xfrm>
            <a:off x="5594593" y="3538242"/>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2</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6" name="矩形 125"/>
          <p:cNvSpPr/>
          <p:nvPr/>
        </p:nvSpPr>
        <p:spPr>
          <a:xfrm>
            <a:off x="3020600" y="4273653"/>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3</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7" name="矩形 126"/>
          <p:cNvSpPr/>
          <p:nvPr/>
        </p:nvSpPr>
        <p:spPr>
          <a:xfrm>
            <a:off x="3535942" y="4273653"/>
            <a:ext cx="515650"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77</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8" name="矩形 127"/>
          <p:cNvSpPr/>
          <p:nvPr/>
        </p:nvSpPr>
        <p:spPr>
          <a:xfrm>
            <a:off x="4051592" y="4273653"/>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29" name="矩形 128"/>
          <p:cNvSpPr/>
          <p:nvPr/>
        </p:nvSpPr>
        <p:spPr>
          <a:xfrm>
            <a:off x="4567087" y="4273653"/>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6</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30" name="矩形 129"/>
          <p:cNvSpPr/>
          <p:nvPr/>
        </p:nvSpPr>
        <p:spPr>
          <a:xfrm>
            <a:off x="5079097" y="4271519"/>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5</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31" name="矩形 130"/>
          <p:cNvSpPr/>
          <p:nvPr/>
        </p:nvSpPr>
        <p:spPr>
          <a:xfrm>
            <a:off x="5594593" y="4271519"/>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10</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32" name="文本框 131"/>
          <p:cNvSpPr txBox="1"/>
          <p:nvPr/>
        </p:nvSpPr>
        <p:spPr>
          <a:xfrm rot="5400000">
            <a:off x="3333120" y="4723553"/>
            <a:ext cx="664325" cy="602822"/>
          </a:xfrm>
          <a:prstGeom prst="rect">
            <a:avLst/>
          </a:prstGeom>
          <a:noFill/>
        </p:spPr>
        <p:txBody>
          <a:bodyPr wrap="square" rtlCol="0">
            <a:spAutoFit/>
          </a:bodyPr>
          <a:lstStyle/>
          <a:p>
            <a:r>
              <a:rPr lang="en-US" altLang="zh-CN" sz="3600" dirty="0" smtClean="0">
                <a:solidFill>
                  <a:prstClr val="black"/>
                </a:solidFill>
                <a:latin typeface="Calibri" panose="020F0502020204030204"/>
                <a:ea typeface="宋体" panose="02010600030101010101" pitchFamily="2" charset="-122"/>
              </a:rPr>
              <a:t>…</a:t>
            </a:r>
            <a:endParaRPr lang="zh-CN" altLang="en-US" sz="3600" dirty="0">
              <a:solidFill>
                <a:prstClr val="black"/>
              </a:solidFill>
              <a:latin typeface="Calibri" panose="020F0502020204030204"/>
              <a:ea typeface="宋体" panose="02010600030101010101" pitchFamily="2" charset="-122"/>
            </a:endParaRPr>
          </a:p>
        </p:txBody>
      </p:sp>
      <p:sp>
        <p:nvSpPr>
          <p:cNvPr id="133" name="文本框 132"/>
          <p:cNvSpPr txBox="1"/>
          <p:nvPr/>
        </p:nvSpPr>
        <p:spPr>
          <a:xfrm rot="5400000">
            <a:off x="5758646" y="4723574"/>
            <a:ext cx="664325" cy="602822"/>
          </a:xfrm>
          <a:prstGeom prst="rect">
            <a:avLst/>
          </a:prstGeom>
          <a:noFill/>
        </p:spPr>
        <p:txBody>
          <a:bodyPr wrap="square" rtlCol="0">
            <a:spAutoFit/>
          </a:bodyPr>
          <a:lstStyle/>
          <a:p>
            <a:r>
              <a:rPr lang="en-US" altLang="zh-CN" sz="3600" dirty="0" smtClean="0">
                <a:solidFill>
                  <a:prstClr val="black"/>
                </a:solidFill>
                <a:latin typeface="Calibri" panose="020F0502020204030204"/>
                <a:ea typeface="宋体" panose="02010600030101010101" pitchFamily="2" charset="-122"/>
              </a:rPr>
              <a:t>…</a:t>
            </a:r>
            <a:endParaRPr lang="zh-CN" altLang="en-US" sz="3600" dirty="0">
              <a:solidFill>
                <a:prstClr val="black"/>
              </a:solidFill>
              <a:latin typeface="Calibri" panose="020F0502020204030204"/>
              <a:ea typeface="宋体" panose="02010600030101010101" pitchFamily="2" charset="-122"/>
            </a:endParaRPr>
          </a:p>
        </p:txBody>
      </p:sp>
      <p:sp>
        <p:nvSpPr>
          <p:cNvPr id="134" name="矩形 133"/>
          <p:cNvSpPr/>
          <p:nvPr/>
        </p:nvSpPr>
        <p:spPr>
          <a:xfrm>
            <a:off x="3020600" y="5325722"/>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11</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35" name="矩形 134"/>
          <p:cNvSpPr/>
          <p:nvPr/>
        </p:nvSpPr>
        <p:spPr>
          <a:xfrm>
            <a:off x="4051592" y="5325722"/>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10</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36" name="矩形 135"/>
          <p:cNvSpPr/>
          <p:nvPr/>
        </p:nvSpPr>
        <p:spPr>
          <a:xfrm>
            <a:off x="4567087" y="5325722"/>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37" name="矩形 136"/>
          <p:cNvSpPr/>
          <p:nvPr/>
        </p:nvSpPr>
        <p:spPr>
          <a:xfrm>
            <a:off x="5594593" y="5339151"/>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38" name="矩形 137"/>
          <p:cNvSpPr/>
          <p:nvPr/>
        </p:nvSpPr>
        <p:spPr>
          <a:xfrm>
            <a:off x="6110089" y="3538242"/>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9</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39" name="矩形 138"/>
          <p:cNvSpPr/>
          <p:nvPr/>
        </p:nvSpPr>
        <p:spPr>
          <a:xfrm>
            <a:off x="6110089" y="4271519"/>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0</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40" name="矩形 139"/>
          <p:cNvSpPr/>
          <p:nvPr/>
        </p:nvSpPr>
        <p:spPr>
          <a:xfrm>
            <a:off x="6110089" y="5339151"/>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15</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41" name="矩形 140"/>
          <p:cNvSpPr/>
          <p:nvPr/>
        </p:nvSpPr>
        <p:spPr>
          <a:xfrm>
            <a:off x="1989455" y="3540376"/>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9</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42" name="矩形 141"/>
          <p:cNvSpPr/>
          <p:nvPr/>
        </p:nvSpPr>
        <p:spPr>
          <a:xfrm>
            <a:off x="2504951" y="3540376"/>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8</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43" name="矩形 142"/>
          <p:cNvSpPr/>
          <p:nvPr/>
        </p:nvSpPr>
        <p:spPr>
          <a:xfrm>
            <a:off x="1989455" y="4273653"/>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31</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44" name="矩形 143"/>
          <p:cNvSpPr/>
          <p:nvPr/>
        </p:nvSpPr>
        <p:spPr>
          <a:xfrm>
            <a:off x="2504951" y="4273653"/>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12</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45" name="矩形 144"/>
          <p:cNvSpPr/>
          <p:nvPr/>
        </p:nvSpPr>
        <p:spPr>
          <a:xfrm>
            <a:off x="1989455" y="5325722"/>
            <a:ext cx="515496" cy="428363"/>
          </a:xfrm>
          <a:prstGeom prst="rect">
            <a:avLst/>
          </a:prstGeom>
          <a:solidFill>
            <a:srgbClr val="5B9BD5"/>
          </a:solid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51</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46" name="矩形 145"/>
          <p:cNvSpPr/>
          <p:nvPr/>
        </p:nvSpPr>
        <p:spPr>
          <a:xfrm>
            <a:off x="2504951" y="5325722"/>
            <a:ext cx="515496" cy="4283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14</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cxnSp>
        <p:nvCxnSpPr>
          <p:cNvPr id="147" name="直接连接符 146"/>
          <p:cNvCxnSpPr/>
          <p:nvPr/>
        </p:nvCxnSpPr>
        <p:spPr>
          <a:xfrm>
            <a:off x="3535942" y="3480353"/>
            <a:ext cx="0" cy="2355942"/>
          </a:xfrm>
          <a:prstGeom prst="line">
            <a:avLst/>
          </a:prstGeom>
          <a:noFill/>
          <a:ln w="19050" cap="flat" cmpd="sng" algn="ctr">
            <a:solidFill>
              <a:srgbClr val="33CC33"/>
            </a:solidFill>
            <a:prstDash val="solid"/>
            <a:miter lim="800000"/>
          </a:ln>
          <a:effectLst/>
        </p:spPr>
      </p:cxnSp>
      <p:sp>
        <p:nvSpPr>
          <p:cNvPr id="148" name="文本框 147"/>
          <p:cNvSpPr txBox="1"/>
          <p:nvPr/>
        </p:nvSpPr>
        <p:spPr>
          <a:xfrm>
            <a:off x="1435111" y="3513508"/>
            <a:ext cx="480127"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1400" dirty="0" smtClean="0">
                <a:solidFill>
                  <a:prstClr val="black"/>
                </a:solidFill>
                <a:latin typeface="Calibri" panose="020F0502020204030204"/>
                <a:ea typeface="宋体" panose="02010600030101010101" pitchFamily="2" charset="-122"/>
              </a:rPr>
              <a:t>1</a:t>
            </a:r>
            <a:endParaRPr lang="zh-CN" altLang="en-US" dirty="0">
              <a:solidFill>
                <a:prstClr val="black"/>
              </a:solidFill>
              <a:latin typeface="Calibri" panose="020F0502020204030204"/>
              <a:ea typeface="宋体" panose="02010600030101010101" pitchFamily="2" charset="-122"/>
            </a:endParaRPr>
          </a:p>
        </p:txBody>
      </p:sp>
      <p:sp>
        <p:nvSpPr>
          <p:cNvPr id="149" name="文本框 148"/>
          <p:cNvSpPr txBox="1"/>
          <p:nvPr/>
        </p:nvSpPr>
        <p:spPr>
          <a:xfrm>
            <a:off x="1435111" y="4233349"/>
            <a:ext cx="480127"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1400" dirty="0" smtClean="0">
                <a:solidFill>
                  <a:prstClr val="black"/>
                </a:solidFill>
                <a:latin typeface="Calibri" panose="020F0502020204030204"/>
                <a:ea typeface="宋体" panose="02010600030101010101" pitchFamily="2" charset="-122"/>
              </a:rPr>
              <a:t>2</a:t>
            </a:r>
            <a:endParaRPr lang="zh-CN" altLang="en-US" dirty="0">
              <a:solidFill>
                <a:prstClr val="black"/>
              </a:solidFill>
              <a:latin typeface="Calibri" panose="020F0502020204030204"/>
              <a:ea typeface="宋体" panose="02010600030101010101" pitchFamily="2" charset="-122"/>
            </a:endParaRPr>
          </a:p>
        </p:txBody>
      </p:sp>
      <p:sp>
        <p:nvSpPr>
          <p:cNvPr id="150" name="文本框 149"/>
          <p:cNvSpPr txBox="1"/>
          <p:nvPr/>
        </p:nvSpPr>
        <p:spPr>
          <a:xfrm>
            <a:off x="1435111" y="5271988"/>
            <a:ext cx="483890"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1400" dirty="0" smtClean="0">
                <a:solidFill>
                  <a:prstClr val="black"/>
                </a:solidFill>
                <a:latin typeface="Calibri" panose="020F0502020204030204"/>
                <a:ea typeface="宋体" panose="02010600030101010101" pitchFamily="2" charset="-122"/>
              </a:rPr>
              <a:t>d</a:t>
            </a:r>
            <a:endParaRPr lang="zh-CN" altLang="en-US" dirty="0">
              <a:solidFill>
                <a:prstClr val="black"/>
              </a:solidFill>
              <a:latin typeface="Calibri" panose="020F0502020204030204"/>
              <a:ea typeface="宋体" panose="02010600030101010101" pitchFamily="2" charset="-122"/>
            </a:endParaRPr>
          </a:p>
        </p:txBody>
      </p:sp>
      <p:sp>
        <p:nvSpPr>
          <p:cNvPr id="151" name="文本框 150"/>
          <p:cNvSpPr txBox="1"/>
          <p:nvPr/>
        </p:nvSpPr>
        <p:spPr>
          <a:xfrm>
            <a:off x="1807930" y="3039188"/>
            <a:ext cx="878979"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2000" baseline="-25000" dirty="0" smtClean="0">
                <a:solidFill>
                  <a:prstClr val="black"/>
                </a:solidFill>
                <a:latin typeface="Calibri" panose="020F0502020204030204"/>
                <a:ea typeface="宋体" panose="02010600030101010101" pitchFamily="2" charset="-122"/>
              </a:rPr>
              <a:t>1</a:t>
            </a:r>
            <a:r>
              <a:rPr lang="en-US" altLang="zh-CN" sz="2000" baseline="30000" dirty="0" smtClean="0">
                <a:solidFill>
                  <a:prstClr val="black"/>
                </a:solidFill>
                <a:latin typeface="Calibri" panose="020F0502020204030204"/>
                <a:ea typeface="宋体" panose="02010600030101010101" pitchFamily="2" charset="-122"/>
              </a:rPr>
              <a:t>1</a:t>
            </a:r>
            <a:r>
              <a:rPr lang="en-US" altLang="zh-CN" dirty="0" smtClean="0">
                <a:solidFill>
                  <a:prstClr val="black"/>
                </a:solidFill>
                <a:latin typeface="Calibri" panose="020F0502020204030204"/>
                <a:ea typeface="宋体" panose="02010600030101010101" pitchFamily="2" charset="-122"/>
              </a:rPr>
              <a:t>[1]</a:t>
            </a:r>
            <a:endParaRPr lang="zh-CN" altLang="en-US" baseline="30000" dirty="0">
              <a:solidFill>
                <a:prstClr val="black"/>
              </a:solidFill>
              <a:latin typeface="Calibri" panose="020F0502020204030204"/>
              <a:ea typeface="宋体" panose="02010600030101010101" pitchFamily="2" charset="-122"/>
            </a:endParaRPr>
          </a:p>
        </p:txBody>
      </p:sp>
      <p:sp>
        <p:nvSpPr>
          <p:cNvPr id="152" name="文本框 151"/>
          <p:cNvSpPr txBox="1"/>
          <p:nvPr/>
        </p:nvSpPr>
        <p:spPr>
          <a:xfrm>
            <a:off x="3367706" y="3039188"/>
            <a:ext cx="878979"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2000" baseline="-25000" dirty="0" smtClean="0">
                <a:solidFill>
                  <a:prstClr val="black"/>
                </a:solidFill>
                <a:latin typeface="Calibri" panose="020F0502020204030204"/>
                <a:ea typeface="宋体" panose="02010600030101010101" pitchFamily="2" charset="-122"/>
              </a:rPr>
              <a:t>1</a:t>
            </a:r>
            <a:r>
              <a:rPr lang="en-US" altLang="zh-CN" sz="2000" baseline="30000" dirty="0" smtClean="0">
                <a:solidFill>
                  <a:prstClr val="black"/>
                </a:solidFill>
                <a:latin typeface="Calibri" panose="020F0502020204030204"/>
                <a:ea typeface="宋体" panose="02010600030101010101" pitchFamily="2" charset="-122"/>
              </a:rPr>
              <a:t>2</a:t>
            </a:r>
            <a:r>
              <a:rPr lang="en-US" altLang="zh-CN" dirty="0" smtClean="0">
                <a:solidFill>
                  <a:prstClr val="black"/>
                </a:solidFill>
                <a:latin typeface="Calibri" panose="020F0502020204030204"/>
                <a:ea typeface="宋体" panose="02010600030101010101" pitchFamily="2" charset="-122"/>
              </a:rPr>
              <a:t>[1]</a:t>
            </a:r>
            <a:endParaRPr lang="zh-CN" altLang="en-US" baseline="30000" dirty="0">
              <a:solidFill>
                <a:prstClr val="black"/>
              </a:solidFill>
              <a:latin typeface="Calibri" panose="020F0502020204030204"/>
              <a:ea typeface="宋体" panose="02010600030101010101" pitchFamily="2" charset="-122"/>
            </a:endParaRPr>
          </a:p>
        </p:txBody>
      </p:sp>
      <p:sp>
        <p:nvSpPr>
          <p:cNvPr id="153" name="文本框 152"/>
          <p:cNvSpPr txBox="1"/>
          <p:nvPr/>
        </p:nvSpPr>
        <p:spPr>
          <a:xfrm>
            <a:off x="4998691" y="3039188"/>
            <a:ext cx="871453"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2000" baseline="-25000" dirty="0" smtClean="0">
                <a:solidFill>
                  <a:prstClr val="black"/>
                </a:solidFill>
                <a:latin typeface="Calibri" panose="020F0502020204030204"/>
                <a:ea typeface="宋体" panose="02010600030101010101" pitchFamily="2" charset="-122"/>
              </a:rPr>
              <a:t>1</a:t>
            </a:r>
            <a:r>
              <a:rPr lang="en-US" altLang="zh-CN" sz="2000" baseline="30000" dirty="0" smtClean="0">
                <a:solidFill>
                  <a:prstClr val="black"/>
                </a:solidFill>
                <a:latin typeface="Calibri" panose="020F0502020204030204"/>
                <a:ea typeface="宋体" panose="02010600030101010101" pitchFamily="2" charset="-122"/>
              </a:rPr>
              <a:t>Z</a:t>
            </a:r>
            <a:r>
              <a:rPr lang="en-US" altLang="zh-CN" dirty="0" smtClean="0">
                <a:solidFill>
                  <a:prstClr val="black"/>
                </a:solidFill>
                <a:latin typeface="Calibri" panose="020F0502020204030204"/>
                <a:ea typeface="宋体" panose="02010600030101010101" pitchFamily="2" charset="-122"/>
              </a:rPr>
              <a:t>[1]</a:t>
            </a:r>
            <a:endParaRPr lang="zh-CN" altLang="en-US" baseline="30000" dirty="0">
              <a:solidFill>
                <a:prstClr val="black"/>
              </a:solidFill>
              <a:latin typeface="Calibri" panose="020F0502020204030204"/>
              <a:ea typeface="宋体" panose="02010600030101010101" pitchFamily="2" charset="-122"/>
            </a:endParaRPr>
          </a:p>
        </p:txBody>
      </p:sp>
      <p:sp>
        <p:nvSpPr>
          <p:cNvPr id="154" name="文本框 153"/>
          <p:cNvSpPr txBox="1"/>
          <p:nvPr/>
        </p:nvSpPr>
        <p:spPr>
          <a:xfrm>
            <a:off x="4405737" y="3039188"/>
            <a:ext cx="878979"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2000" baseline="-25000" dirty="0" smtClean="0">
                <a:solidFill>
                  <a:prstClr val="black"/>
                </a:solidFill>
                <a:latin typeface="Calibri" panose="020F0502020204030204"/>
                <a:ea typeface="宋体" panose="02010600030101010101" pitchFamily="2" charset="-122"/>
              </a:rPr>
              <a:t>1</a:t>
            </a:r>
            <a:r>
              <a:rPr lang="en-US" altLang="zh-CN" sz="2000" baseline="30000" dirty="0" smtClean="0">
                <a:solidFill>
                  <a:prstClr val="black"/>
                </a:solidFill>
                <a:latin typeface="Calibri" panose="020F0502020204030204"/>
                <a:ea typeface="宋体" panose="02010600030101010101" pitchFamily="2" charset="-122"/>
              </a:rPr>
              <a:t>2</a:t>
            </a:r>
            <a:r>
              <a:rPr lang="en-US" altLang="zh-CN" dirty="0" smtClean="0">
                <a:solidFill>
                  <a:prstClr val="black"/>
                </a:solidFill>
                <a:latin typeface="Calibri" panose="020F0502020204030204"/>
                <a:ea typeface="宋体" panose="02010600030101010101" pitchFamily="2" charset="-122"/>
              </a:rPr>
              <a:t>[3]</a:t>
            </a:r>
            <a:endParaRPr lang="zh-CN" altLang="en-US" baseline="30000" dirty="0">
              <a:solidFill>
                <a:prstClr val="black"/>
              </a:solidFill>
              <a:latin typeface="Calibri" panose="020F0502020204030204"/>
              <a:ea typeface="宋体" panose="02010600030101010101" pitchFamily="2" charset="-122"/>
            </a:endParaRPr>
          </a:p>
        </p:txBody>
      </p:sp>
      <p:sp>
        <p:nvSpPr>
          <p:cNvPr id="155" name="文本框 154"/>
          <p:cNvSpPr txBox="1"/>
          <p:nvPr/>
        </p:nvSpPr>
        <p:spPr>
          <a:xfrm>
            <a:off x="5909458" y="3039188"/>
            <a:ext cx="871453"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2000" baseline="-25000" dirty="0" smtClean="0">
                <a:solidFill>
                  <a:prstClr val="black"/>
                </a:solidFill>
                <a:latin typeface="Calibri" panose="020F0502020204030204"/>
                <a:ea typeface="宋体" panose="02010600030101010101" pitchFamily="2" charset="-122"/>
              </a:rPr>
              <a:t>1</a:t>
            </a:r>
            <a:r>
              <a:rPr lang="en-US" altLang="zh-CN" sz="2000" baseline="30000" dirty="0" smtClean="0">
                <a:solidFill>
                  <a:prstClr val="black"/>
                </a:solidFill>
                <a:latin typeface="Calibri" panose="020F0502020204030204"/>
                <a:ea typeface="宋体" panose="02010600030101010101" pitchFamily="2" charset="-122"/>
              </a:rPr>
              <a:t>Z</a:t>
            </a:r>
            <a:r>
              <a:rPr lang="en-US" altLang="zh-CN" dirty="0" smtClean="0">
                <a:solidFill>
                  <a:prstClr val="black"/>
                </a:solidFill>
                <a:latin typeface="Calibri" panose="020F0502020204030204"/>
                <a:ea typeface="宋体" panose="02010600030101010101" pitchFamily="2" charset="-122"/>
              </a:rPr>
              <a:t>[3]</a:t>
            </a:r>
            <a:endParaRPr lang="zh-CN" altLang="en-US" baseline="30000" dirty="0">
              <a:solidFill>
                <a:prstClr val="black"/>
              </a:solidFill>
              <a:latin typeface="Calibri" panose="020F0502020204030204"/>
              <a:ea typeface="宋体" panose="02010600030101010101" pitchFamily="2" charset="-122"/>
            </a:endParaRPr>
          </a:p>
        </p:txBody>
      </p:sp>
      <p:cxnSp>
        <p:nvCxnSpPr>
          <p:cNvPr id="156" name="直接连接符 155"/>
          <p:cNvCxnSpPr/>
          <p:nvPr/>
        </p:nvCxnSpPr>
        <p:spPr>
          <a:xfrm>
            <a:off x="5082583" y="3480353"/>
            <a:ext cx="0" cy="2355942"/>
          </a:xfrm>
          <a:prstGeom prst="line">
            <a:avLst/>
          </a:prstGeom>
          <a:noFill/>
          <a:ln w="19050" cap="flat" cmpd="sng" algn="ctr">
            <a:solidFill>
              <a:srgbClr val="33CC33"/>
            </a:solidFill>
            <a:prstDash val="solid"/>
            <a:miter lim="800000"/>
          </a:ln>
          <a:effectLst/>
        </p:spPr>
      </p:cxnSp>
      <p:grpSp>
        <p:nvGrpSpPr>
          <p:cNvPr id="157" name="组合 156"/>
          <p:cNvGrpSpPr/>
          <p:nvPr/>
        </p:nvGrpSpPr>
        <p:grpSpPr>
          <a:xfrm>
            <a:off x="2247204" y="5754084"/>
            <a:ext cx="5586313" cy="13430"/>
            <a:chOff x="2257036" y="6280174"/>
            <a:chExt cx="5586313" cy="13430"/>
          </a:xfrm>
        </p:grpSpPr>
        <p:cxnSp>
          <p:nvCxnSpPr>
            <p:cNvPr id="158" name="肘形连接符 157"/>
            <p:cNvCxnSpPr>
              <a:stCxn id="145" idx="2"/>
              <a:endCxn id="165" idx="2"/>
            </p:cNvCxnSpPr>
            <p:nvPr/>
          </p:nvCxnSpPr>
          <p:spPr>
            <a:xfrm rot="16200000" flipH="1">
              <a:off x="5043092" y="3494118"/>
              <a:ext cx="5995" cy="5578108"/>
            </a:xfrm>
            <a:prstGeom prst="bentConnector3">
              <a:avLst>
                <a:gd name="adj1" fmla="val 3913178"/>
              </a:avLst>
            </a:prstGeom>
            <a:noFill/>
            <a:ln w="6350" cap="flat" cmpd="sng" algn="ctr">
              <a:solidFill>
                <a:srgbClr val="5B9BD5"/>
              </a:solidFill>
              <a:prstDash val="solid"/>
              <a:miter lim="800000"/>
              <a:tailEnd type="triangle"/>
            </a:ln>
            <a:effectLst/>
          </p:spPr>
        </p:cxnSp>
        <p:cxnSp>
          <p:nvCxnSpPr>
            <p:cNvPr id="159" name="肘形连接符 158"/>
            <p:cNvCxnSpPr>
              <a:stCxn id="183" idx="2"/>
              <a:endCxn id="165" idx="2"/>
            </p:cNvCxnSpPr>
            <p:nvPr/>
          </p:nvCxnSpPr>
          <p:spPr>
            <a:xfrm rot="16200000" flipH="1">
              <a:off x="5816374" y="4267400"/>
              <a:ext cx="5995" cy="4031544"/>
            </a:xfrm>
            <a:prstGeom prst="bentConnector3">
              <a:avLst>
                <a:gd name="adj1" fmla="val 3913178"/>
              </a:avLst>
            </a:prstGeom>
            <a:noFill/>
            <a:ln w="6350" cap="flat" cmpd="sng" algn="ctr">
              <a:solidFill>
                <a:srgbClr val="5B9BD5"/>
              </a:solidFill>
              <a:prstDash val="solid"/>
              <a:miter lim="800000"/>
              <a:tailEnd type="triangle"/>
            </a:ln>
            <a:effectLst/>
          </p:spPr>
        </p:cxnSp>
        <p:cxnSp>
          <p:nvCxnSpPr>
            <p:cNvPr id="160" name="肘形连接符 159"/>
            <p:cNvCxnSpPr/>
            <p:nvPr/>
          </p:nvCxnSpPr>
          <p:spPr>
            <a:xfrm rot="5400000" flipH="1" flipV="1">
              <a:off x="6592025" y="5042280"/>
              <a:ext cx="13429" cy="2489219"/>
            </a:xfrm>
            <a:prstGeom prst="bentConnector3">
              <a:avLst>
                <a:gd name="adj1" fmla="val -1636451"/>
              </a:avLst>
            </a:prstGeom>
            <a:noFill/>
            <a:ln w="6350" cap="flat" cmpd="sng" algn="ctr">
              <a:solidFill>
                <a:srgbClr val="5B9BD5"/>
              </a:solidFill>
              <a:prstDash val="solid"/>
              <a:miter lim="800000"/>
              <a:tailEnd type="triangle"/>
            </a:ln>
            <a:effectLst/>
          </p:spPr>
        </p:cxnSp>
      </p:grpSp>
      <p:sp>
        <p:nvSpPr>
          <p:cNvPr id="161" name="文本框 160"/>
          <p:cNvSpPr txBox="1"/>
          <p:nvPr/>
        </p:nvSpPr>
        <p:spPr>
          <a:xfrm>
            <a:off x="6758415" y="5667341"/>
            <a:ext cx="677070"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max</a:t>
            </a:r>
            <a:endParaRPr lang="zh-CN" altLang="en-US" dirty="0">
              <a:solidFill>
                <a:prstClr val="black"/>
              </a:solidFill>
              <a:latin typeface="Calibri" panose="020F0502020204030204"/>
              <a:ea typeface="宋体" panose="02010600030101010101" pitchFamily="2" charset="-122"/>
            </a:endParaRPr>
          </a:p>
        </p:txBody>
      </p:sp>
      <p:grpSp>
        <p:nvGrpSpPr>
          <p:cNvPr id="162" name="组合 161"/>
          <p:cNvGrpSpPr/>
          <p:nvPr/>
        </p:nvGrpSpPr>
        <p:grpSpPr>
          <a:xfrm>
            <a:off x="6799422" y="3039188"/>
            <a:ext cx="2516348" cy="2720892"/>
            <a:chOff x="6809254" y="3565278"/>
            <a:chExt cx="2516348" cy="2720892"/>
          </a:xfrm>
        </p:grpSpPr>
        <p:sp>
          <p:nvSpPr>
            <p:cNvPr id="163" name="右箭头 162"/>
            <p:cNvSpPr/>
            <p:nvPr/>
          </p:nvSpPr>
          <p:spPr>
            <a:xfrm>
              <a:off x="6809254" y="5118622"/>
              <a:ext cx="680114" cy="226893"/>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nvGrpSpPr>
            <p:cNvPr id="164" name="组合 163"/>
            <p:cNvGrpSpPr/>
            <p:nvPr/>
          </p:nvGrpSpPr>
          <p:grpSpPr>
            <a:xfrm>
              <a:off x="7353962" y="3565278"/>
              <a:ext cx="1971640" cy="2720892"/>
              <a:chOff x="7353962" y="3565278"/>
              <a:chExt cx="1971640" cy="2720892"/>
            </a:xfrm>
          </p:grpSpPr>
          <p:sp>
            <p:nvSpPr>
              <p:cNvPr id="165" name="矩形 164"/>
              <p:cNvSpPr/>
              <p:nvPr/>
            </p:nvSpPr>
            <p:spPr>
              <a:xfrm>
                <a:off x="7577395" y="5857807"/>
                <a:ext cx="515496" cy="428363"/>
              </a:xfrm>
              <a:prstGeom prst="rect">
                <a:avLst/>
              </a:prstGeom>
              <a:solidFill>
                <a:sysClr val="window" lastClr="FFFFFF"/>
              </a:solid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rPr>
                  <a:t>99</a:t>
                </a:r>
                <a:endParaRPr kumimoji="0" lang="zh-CN" altLang="en-US"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endParaRPr>
              </a:p>
            </p:txBody>
          </p:sp>
          <p:sp>
            <p:nvSpPr>
              <p:cNvPr id="166" name="矩形 165"/>
              <p:cNvSpPr/>
              <p:nvPr/>
            </p:nvSpPr>
            <p:spPr>
              <a:xfrm>
                <a:off x="8609293" y="4066466"/>
                <a:ext cx="515496" cy="428363"/>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rPr>
                  <a:t>88</a:t>
                </a:r>
                <a:endParaRPr kumimoji="0" lang="zh-CN" altLang="en-US"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endParaRPr>
              </a:p>
            </p:txBody>
          </p:sp>
          <p:sp>
            <p:nvSpPr>
              <p:cNvPr id="167" name="矩形 166"/>
              <p:cNvSpPr/>
              <p:nvPr/>
            </p:nvSpPr>
            <p:spPr>
              <a:xfrm>
                <a:off x="8609293" y="4799743"/>
                <a:ext cx="515496" cy="428363"/>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rPr>
                  <a:t>6</a:t>
                </a:r>
                <a:endParaRPr kumimoji="0" lang="zh-CN" altLang="en-US"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endParaRPr>
              </a:p>
            </p:txBody>
          </p:sp>
          <p:sp>
            <p:nvSpPr>
              <p:cNvPr id="168" name="矩形 167"/>
              <p:cNvSpPr/>
              <p:nvPr/>
            </p:nvSpPr>
            <p:spPr>
              <a:xfrm>
                <a:off x="8609293" y="5851812"/>
                <a:ext cx="515496" cy="428363"/>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rPr>
                  <a:t>15</a:t>
                </a:r>
                <a:endParaRPr kumimoji="0" lang="zh-CN" altLang="en-US"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endParaRPr>
              </a:p>
            </p:txBody>
          </p:sp>
          <p:sp>
            <p:nvSpPr>
              <p:cNvPr id="169" name="矩形 168"/>
              <p:cNvSpPr/>
              <p:nvPr/>
            </p:nvSpPr>
            <p:spPr>
              <a:xfrm>
                <a:off x="7578148" y="4066466"/>
                <a:ext cx="515496" cy="428363"/>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rPr>
                  <a:t>12</a:t>
                </a:r>
                <a:endParaRPr kumimoji="0" lang="zh-CN" altLang="en-US"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endParaRPr>
              </a:p>
            </p:txBody>
          </p:sp>
          <p:sp>
            <p:nvSpPr>
              <p:cNvPr id="170" name="矩形 169"/>
              <p:cNvSpPr/>
              <p:nvPr/>
            </p:nvSpPr>
            <p:spPr>
              <a:xfrm>
                <a:off x="8093644" y="4066466"/>
                <a:ext cx="515496" cy="428363"/>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rPr>
                  <a:t>8</a:t>
                </a:r>
                <a:endParaRPr kumimoji="0" lang="zh-CN" altLang="en-US"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endParaRPr>
              </a:p>
            </p:txBody>
          </p:sp>
          <p:sp>
            <p:nvSpPr>
              <p:cNvPr id="171" name="矩形 170"/>
              <p:cNvSpPr/>
              <p:nvPr/>
            </p:nvSpPr>
            <p:spPr>
              <a:xfrm>
                <a:off x="7578148" y="4799743"/>
                <a:ext cx="515496" cy="428363"/>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rPr>
                  <a:t>77</a:t>
                </a:r>
                <a:endParaRPr kumimoji="0" lang="zh-CN" altLang="en-US"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endParaRPr>
              </a:p>
            </p:txBody>
          </p:sp>
          <p:sp>
            <p:nvSpPr>
              <p:cNvPr id="172" name="矩形 171"/>
              <p:cNvSpPr/>
              <p:nvPr/>
            </p:nvSpPr>
            <p:spPr>
              <a:xfrm>
                <a:off x="8093644" y="4799743"/>
                <a:ext cx="515496" cy="428363"/>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rPr>
                  <a:t>12</a:t>
                </a:r>
                <a:endParaRPr kumimoji="0" lang="zh-CN" altLang="en-US"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endParaRPr>
              </a:p>
            </p:txBody>
          </p:sp>
          <p:sp>
            <p:nvSpPr>
              <p:cNvPr id="173" name="矩形 172"/>
              <p:cNvSpPr/>
              <p:nvPr/>
            </p:nvSpPr>
            <p:spPr>
              <a:xfrm>
                <a:off x="8093644" y="5851812"/>
                <a:ext cx="515496" cy="428363"/>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rPr>
                  <a:t>14</a:t>
                </a:r>
                <a:endParaRPr kumimoji="0" lang="zh-CN" altLang="en-US" sz="1800" b="0" i="0" u="none" strike="noStrike" kern="0" cap="none" spc="0" normalizeH="0" baseline="0" noProof="0" dirty="0" smtClean="0">
                  <a:ln>
                    <a:noFill/>
                  </a:ln>
                  <a:solidFill>
                    <a:srgbClr val="0000FF"/>
                  </a:solidFill>
                  <a:effectLst/>
                  <a:uLnTx/>
                  <a:uFillTx/>
                  <a:latin typeface="Calibri" panose="020F0502020204030204"/>
                  <a:ea typeface="宋体" panose="02010600030101010101" pitchFamily="2" charset="-122"/>
                  <a:cs typeface="+mn-cs"/>
                </a:endParaRPr>
              </a:p>
            </p:txBody>
          </p:sp>
          <p:sp>
            <p:nvSpPr>
              <p:cNvPr id="174" name="文本框 173"/>
              <p:cNvSpPr txBox="1"/>
              <p:nvPr/>
            </p:nvSpPr>
            <p:spPr>
              <a:xfrm rot="5400000">
                <a:off x="8229548" y="5171789"/>
                <a:ext cx="664325" cy="758571"/>
              </a:xfrm>
              <a:prstGeom prst="rect">
                <a:avLst/>
              </a:prstGeom>
              <a:noFill/>
            </p:spPr>
            <p:txBody>
              <a:bodyPr wrap="square" rtlCol="0">
                <a:spAutoFit/>
              </a:bodyPr>
              <a:lstStyle/>
              <a:p>
                <a:r>
                  <a:rPr lang="en-US" altLang="zh-CN" sz="3600" dirty="0" smtClean="0">
                    <a:solidFill>
                      <a:prstClr val="black"/>
                    </a:solidFill>
                    <a:latin typeface="Calibri" panose="020F0502020204030204"/>
                    <a:ea typeface="宋体" panose="02010600030101010101" pitchFamily="2" charset="-122"/>
                  </a:rPr>
                  <a:t>…</a:t>
                </a:r>
                <a:endParaRPr lang="zh-CN" altLang="en-US" sz="3600" dirty="0">
                  <a:solidFill>
                    <a:prstClr val="black"/>
                  </a:solidFill>
                  <a:latin typeface="Calibri" panose="020F0502020204030204"/>
                  <a:ea typeface="宋体" panose="02010600030101010101" pitchFamily="2" charset="-122"/>
                </a:endParaRPr>
              </a:p>
            </p:txBody>
          </p:sp>
          <p:sp>
            <p:nvSpPr>
              <p:cNvPr id="175" name="文本框 174"/>
              <p:cNvSpPr txBox="1"/>
              <p:nvPr/>
            </p:nvSpPr>
            <p:spPr>
              <a:xfrm>
                <a:off x="7353962" y="3565278"/>
                <a:ext cx="767978"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B</a:t>
                </a:r>
                <a:r>
                  <a:rPr lang="en-US" altLang="zh-CN" sz="2000" baseline="-25000" dirty="0" smtClean="0">
                    <a:solidFill>
                      <a:prstClr val="black"/>
                    </a:solidFill>
                    <a:latin typeface="Calibri" panose="020F0502020204030204"/>
                    <a:ea typeface="宋体" panose="02010600030101010101" pitchFamily="2" charset="-122"/>
                  </a:rPr>
                  <a:t>1</a:t>
                </a:r>
                <a:r>
                  <a:rPr lang="en-US" altLang="zh-CN" dirty="0" smtClean="0">
                    <a:solidFill>
                      <a:prstClr val="black"/>
                    </a:solidFill>
                    <a:latin typeface="Calibri" panose="020F0502020204030204"/>
                    <a:ea typeface="宋体" panose="02010600030101010101" pitchFamily="2" charset="-122"/>
                  </a:rPr>
                  <a:t>[1]</a:t>
                </a:r>
                <a:endParaRPr lang="zh-CN" altLang="en-US" baseline="30000" dirty="0">
                  <a:solidFill>
                    <a:prstClr val="black"/>
                  </a:solidFill>
                  <a:latin typeface="Calibri" panose="020F0502020204030204"/>
                  <a:ea typeface="宋体" panose="02010600030101010101" pitchFamily="2" charset="-122"/>
                </a:endParaRPr>
              </a:p>
            </p:txBody>
          </p:sp>
          <p:sp>
            <p:nvSpPr>
              <p:cNvPr id="176" name="文本框 175"/>
              <p:cNvSpPr txBox="1"/>
              <p:nvPr/>
            </p:nvSpPr>
            <p:spPr>
              <a:xfrm>
                <a:off x="8557624" y="3565278"/>
                <a:ext cx="767978"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B</a:t>
                </a:r>
                <a:r>
                  <a:rPr lang="en-US" altLang="zh-CN" sz="2000" baseline="-25000" dirty="0" smtClean="0">
                    <a:solidFill>
                      <a:prstClr val="black"/>
                    </a:solidFill>
                    <a:latin typeface="Calibri" panose="020F0502020204030204"/>
                    <a:ea typeface="宋体" panose="02010600030101010101" pitchFamily="2" charset="-122"/>
                  </a:rPr>
                  <a:t>1</a:t>
                </a:r>
                <a:r>
                  <a:rPr lang="en-US" altLang="zh-CN" dirty="0" smtClean="0">
                    <a:solidFill>
                      <a:prstClr val="black"/>
                    </a:solidFill>
                    <a:latin typeface="Calibri" panose="020F0502020204030204"/>
                    <a:ea typeface="宋体" panose="02010600030101010101" pitchFamily="2" charset="-122"/>
                  </a:rPr>
                  <a:t>[3]</a:t>
                </a:r>
                <a:endParaRPr lang="zh-CN" altLang="en-US" baseline="30000" dirty="0">
                  <a:solidFill>
                    <a:prstClr val="black"/>
                  </a:solidFill>
                  <a:latin typeface="Calibri" panose="020F0502020204030204"/>
                  <a:ea typeface="宋体" panose="02010600030101010101" pitchFamily="2" charset="-122"/>
                </a:endParaRPr>
              </a:p>
            </p:txBody>
          </p:sp>
          <p:sp>
            <p:nvSpPr>
              <p:cNvPr id="177" name="文本框 176"/>
              <p:cNvSpPr txBox="1"/>
              <p:nvPr/>
            </p:nvSpPr>
            <p:spPr>
              <a:xfrm>
                <a:off x="7956696" y="3565278"/>
                <a:ext cx="767978"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B</a:t>
                </a:r>
                <a:r>
                  <a:rPr lang="en-US" altLang="zh-CN" sz="2000" baseline="-25000" dirty="0" smtClean="0">
                    <a:solidFill>
                      <a:prstClr val="black"/>
                    </a:solidFill>
                    <a:latin typeface="Calibri" panose="020F0502020204030204"/>
                    <a:ea typeface="宋体" panose="02010600030101010101" pitchFamily="2" charset="-122"/>
                  </a:rPr>
                  <a:t>1</a:t>
                </a:r>
                <a:r>
                  <a:rPr lang="en-US" altLang="zh-CN" dirty="0" smtClean="0">
                    <a:solidFill>
                      <a:prstClr val="black"/>
                    </a:solidFill>
                    <a:latin typeface="Calibri" panose="020F0502020204030204"/>
                    <a:ea typeface="宋体" panose="02010600030101010101" pitchFamily="2" charset="-122"/>
                  </a:rPr>
                  <a:t>[2]</a:t>
                </a:r>
                <a:endParaRPr lang="zh-CN" altLang="en-US" baseline="30000" dirty="0">
                  <a:solidFill>
                    <a:prstClr val="black"/>
                  </a:solidFill>
                  <a:latin typeface="Calibri" panose="020F0502020204030204"/>
                  <a:ea typeface="宋体" panose="02010600030101010101" pitchFamily="2" charset="-122"/>
                </a:endParaRPr>
              </a:p>
            </p:txBody>
          </p:sp>
          <p:sp>
            <p:nvSpPr>
              <p:cNvPr id="178" name="文本框 177"/>
              <p:cNvSpPr txBox="1"/>
              <p:nvPr/>
            </p:nvSpPr>
            <p:spPr>
              <a:xfrm>
                <a:off x="7461281" y="5405923"/>
                <a:ext cx="771741" cy="482096"/>
              </a:xfrm>
              <a:prstGeom prst="rect">
                <a:avLst/>
              </a:prstGeom>
              <a:noFill/>
            </p:spPr>
            <p:txBody>
              <a:bodyPr wrap="none" rtlCol="0">
                <a:spAutoFit/>
              </a:bodyPr>
              <a:lstStyle/>
              <a:p>
                <a:r>
                  <a:rPr lang="en-US" altLang="zh-CN" dirty="0" err="1" smtClean="0">
                    <a:solidFill>
                      <a:prstClr val="black"/>
                    </a:solidFill>
                    <a:latin typeface="Calibri" panose="020F0502020204030204"/>
                    <a:ea typeface="宋体" panose="02010600030101010101" pitchFamily="2" charset="-122"/>
                  </a:rPr>
                  <a:t>B</a:t>
                </a:r>
                <a:r>
                  <a:rPr lang="en-US" altLang="zh-CN" sz="2000" baseline="-25000" dirty="0" err="1" smtClean="0">
                    <a:solidFill>
                      <a:prstClr val="black"/>
                    </a:solidFill>
                    <a:latin typeface="Calibri" panose="020F0502020204030204"/>
                    <a:ea typeface="宋体" panose="02010600030101010101" pitchFamily="2" charset="-122"/>
                  </a:rPr>
                  <a:t>d</a:t>
                </a:r>
                <a:r>
                  <a:rPr lang="en-US" altLang="zh-CN" dirty="0" smtClean="0">
                    <a:solidFill>
                      <a:prstClr val="black"/>
                    </a:solidFill>
                    <a:latin typeface="Calibri" panose="020F0502020204030204"/>
                    <a:ea typeface="宋体" panose="02010600030101010101" pitchFamily="2" charset="-122"/>
                  </a:rPr>
                  <a:t>[1]</a:t>
                </a:r>
                <a:endParaRPr lang="zh-CN" altLang="en-US" baseline="30000" dirty="0">
                  <a:solidFill>
                    <a:prstClr val="black"/>
                  </a:solidFill>
                  <a:latin typeface="Calibri" panose="020F0502020204030204"/>
                  <a:ea typeface="宋体" panose="02010600030101010101" pitchFamily="2" charset="-122"/>
                </a:endParaRPr>
              </a:p>
            </p:txBody>
          </p:sp>
        </p:grpSp>
      </p:grpSp>
      <p:sp>
        <p:nvSpPr>
          <p:cNvPr id="179" name="文本框 178"/>
          <p:cNvSpPr txBox="1"/>
          <p:nvPr/>
        </p:nvSpPr>
        <p:spPr>
          <a:xfrm>
            <a:off x="4991981" y="4894469"/>
            <a:ext cx="880860" cy="482096"/>
          </a:xfrm>
          <a:prstGeom prst="rect">
            <a:avLst/>
          </a:prstGeom>
          <a:noFill/>
        </p:spPr>
        <p:txBody>
          <a:bodyPr wrap="none" rtlCol="0">
            <a:spAutoFit/>
          </a:bodyPr>
          <a:lstStyle/>
          <a:p>
            <a:r>
              <a:rPr lang="en-US" altLang="zh-CN" dirty="0" err="1" smtClean="0">
                <a:solidFill>
                  <a:prstClr val="black"/>
                </a:solidFill>
                <a:latin typeface="Calibri" panose="020F0502020204030204"/>
                <a:ea typeface="宋体" panose="02010600030101010101" pitchFamily="2" charset="-122"/>
              </a:rPr>
              <a:t>A</a:t>
            </a:r>
            <a:r>
              <a:rPr lang="en-US" altLang="zh-CN" sz="2000" baseline="-25000" dirty="0" err="1" smtClean="0">
                <a:solidFill>
                  <a:prstClr val="black"/>
                </a:solidFill>
                <a:latin typeface="Calibri" panose="020F0502020204030204"/>
                <a:ea typeface="宋体" panose="02010600030101010101" pitchFamily="2" charset="-122"/>
              </a:rPr>
              <a:t>d</a:t>
            </a:r>
            <a:r>
              <a:rPr lang="en-US" altLang="zh-CN" sz="2000" baseline="30000" dirty="0" err="1" smtClean="0">
                <a:solidFill>
                  <a:prstClr val="black"/>
                </a:solidFill>
                <a:latin typeface="Calibri" panose="020F0502020204030204"/>
                <a:ea typeface="宋体" panose="02010600030101010101" pitchFamily="2" charset="-122"/>
              </a:rPr>
              <a:t>Z</a:t>
            </a:r>
            <a:r>
              <a:rPr lang="en-US" altLang="zh-CN" dirty="0" smtClean="0">
                <a:solidFill>
                  <a:prstClr val="black"/>
                </a:solidFill>
                <a:latin typeface="Calibri" panose="020F0502020204030204"/>
                <a:ea typeface="宋体" panose="02010600030101010101" pitchFamily="2" charset="-122"/>
              </a:rPr>
              <a:t>[1]</a:t>
            </a:r>
            <a:endParaRPr lang="zh-CN" altLang="en-US" baseline="30000" dirty="0">
              <a:solidFill>
                <a:prstClr val="black"/>
              </a:solidFill>
              <a:latin typeface="Calibri" panose="020F0502020204030204"/>
              <a:ea typeface="宋体" panose="02010600030101010101" pitchFamily="2" charset="-122"/>
            </a:endParaRPr>
          </a:p>
        </p:txBody>
      </p:sp>
      <p:sp>
        <p:nvSpPr>
          <p:cNvPr id="180" name="文本框 179"/>
          <p:cNvSpPr txBox="1"/>
          <p:nvPr/>
        </p:nvSpPr>
        <p:spPr>
          <a:xfrm>
            <a:off x="1864618" y="4894469"/>
            <a:ext cx="882742"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2000" baseline="-25000" dirty="0" smtClean="0">
                <a:solidFill>
                  <a:prstClr val="black"/>
                </a:solidFill>
                <a:latin typeface="Calibri" panose="020F0502020204030204"/>
                <a:ea typeface="宋体" panose="02010600030101010101" pitchFamily="2" charset="-122"/>
              </a:rPr>
              <a:t>d</a:t>
            </a:r>
            <a:r>
              <a:rPr lang="en-US" altLang="zh-CN" sz="2000" baseline="30000" dirty="0" smtClean="0">
                <a:solidFill>
                  <a:prstClr val="black"/>
                </a:solidFill>
                <a:latin typeface="Calibri" panose="020F0502020204030204"/>
                <a:ea typeface="宋体" panose="02010600030101010101" pitchFamily="2" charset="-122"/>
              </a:rPr>
              <a:t>1</a:t>
            </a:r>
            <a:r>
              <a:rPr lang="en-US" altLang="zh-CN" dirty="0" smtClean="0">
                <a:solidFill>
                  <a:prstClr val="black"/>
                </a:solidFill>
                <a:latin typeface="Calibri" panose="020F0502020204030204"/>
                <a:ea typeface="宋体" panose="02010600030101010101" pitchFamily="2" charset="-122"/>
              </a:rPr>
              <a:t>[1]</a:t>
            </a:r>
            <a:endParaRPr lang="zh-CN" altLang="en-US" baseline="30000" dirty="0">
              <a:solidFill>
                <a:prstClr val="black"/>
              </a:solidFill>
              <a:latin typeface="Calibri" panose="020F0502020204030204"/>
              <a:ea typeface="宋体" panose="02010600030101010101" pitchFamily="2" charset="-122"/>
            </a:endParaRPr>
          </a:p>
        </p:txBody>
      </p:sp>
      <p:sp>
        <p:nvSpPr>
          <p:cNvPr id="181" name="文本框 180"/>
          <p:cNvSpPr txBox="1"/>
          <p:nvPr/>
        </p:nvSpPr>
        <p:spPr>
          <a:xfrm>
            <a:off x="3474303" y="4894469"/>
            <a:ext cx="882742" cy="482096"/>
          </a:xfrm>
          <a:prstGeom prst="rect">
            <a:avLst/>
          </a:prstGeom>
          <a:noFill/>
        </p:spPr>
        <p:txBody>
          <a:bodyPr wrap="none" rtlCol="0">
            <a:spAutoFit/>
          </a:bodyPr>
          <a:lstStyle/>
          <a:p>
            <a:r>
              <a:rPr lang="en-US" altLang="zh-CN" dirty="0" smtClean="0">
                <a:solidFill>
                  <a:prstClr val="black"/>
                </a:solidFill>
                <a:latin typeface="Calibri" panose="020F0502020204030204"/>
                <a:ea typeface="宋体" panose="02010600030101010101" pitchFamily="2" charset="-122"/>
              </a:rPr>
              <a:t>A</a:t>
            </a:r>
            <a:r>
              <a:rPr lang="en-US" altLang="zh-CN" sz="2000" baseline="-25000" dirty="0" smtClean="0">
                <a:solidFill>
                  <a:prstClr val="black"/>
                </a:solidFill>
                <a:latin typeface="Calibri" panose="020F0502020204030204"/>
                <a:ea typeface="宋体" panose="02010600030101010101" pitchFamily="2" charset="-122"/>
              </a:rPr>
              <a:t>d</a:t>
            </a:r>
            <a:r>
              <a:rPr lang="en-US" altLang="zh-CN" sz="2000" baseline="30000" dirty="0" smtClean="0">
                <a:solidFill>
                  <a:prstClr val="black"/>
                </a:solidFill>
                <a:latin typeface="Calibri" panose="020F0502020204030204"/>
                <a:ea typeface="宋体" panose="02010600030101010101" pitchFamily="2" charset="-122"/>
              </a:rPr>
              <a:t>2</a:t>
            </a:r>
            <a:r>
              <a:rPr lang="en-US" altLang="zh-CN" dirty="0" smtClean="0">
                <a:solidFill>
                  <a:prstClr val="black"/>
                </a:solidFill>
                <a:latin typeface="Calibri" panose="020F0502020204030204"/>
                <a:ea typeface="宋体" panose="02010600030101010101" pitchFamily="2" charset="-122"/>
              </a:rPr>
              <a:t>[1]</a:t>
            </a:r>
            <a:endParaRPr lang="zh-CN" altLang="en-US" baseline="30000" dirty="0">
              <a:solidFill>
                <a:prstClr val="black"/>
              </a:solidFill>
              <a:latin typeface="Calibri" panose="020F0502020204030204"/>
              <a:ea typeface="宋体" panose="02010600030101010101" pitchFamily="2" charset="-122"/>
            </a:endParaRPr>
          </a:p>
        </p:txBody>
      </p:sp>
      <p:sp>
        <p:nvSpPr>
          <p:cNvPr id="182" name="矩形 181"/>
          <p:cNvSpPr/>
          <p:nvPr/>
        </p:nvSpPr>
        <p:spPr>
          <a:xfrm>
            <a:off x="5073523" y="5325318"/>
            <a:ext cx="515650" cy="428363"/>
          </a:xfrm>
          <a:prstGeom prst="rect">
            <a:avLst/>
          </a:prstGeom>
          <a:solidFill>
            <a:srgbClr val="5B9BD5"/>
          </a:solid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99</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83" name="矩形 182"/>
          <p:cNvSpPr/>
          <p:nvPr/>
        </p:nvSpPr>
        <p:spPr>
          <a:xfrm>
            <a:off x="3535942" y="5325722"/>
            <a:ext cx="515650" cy="428363"/>
          </a:xfrm>
          <a:prstGeom prst="rect">
            <a:avLst/>
          </a:prstGeom>
          <a:solidFill>
            <a:srgbClr val="5B9BD5"/>
          </a:solid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9</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grpSp>
        <p:nvGrpSpPr>
          <p:cNvPr id="184" name="组合 183"/>
          <p:cNvGrpSpPr/>
          <p:nvPr/>
        </p:nvGrpSpPr>
        <p:grpSpPr>
          <a:xfrm>
            <a:off x="1981712" y="5318643"/>
            <a:ext cx="3608914" cy="448467"/>
            <a:chOff x="1991544" y="5844733"/>
            <a:chExt cx="3608914" cy="448467"/>
          </a:xfrm>
        </p:grpSpPr>
        <p:sp>
          <p:nvSpPr>
            <p:cNvPr id="185" name="矩形 184"/>
            <p:cNvSpPr/>
            <p:nvPr/>
          </p:nvSpPr>
          <p:spPr>
            <a:xfrm>
              <a:off x="1991544" y="5851408"/>
              <a:ext cx="515496" cy="441792"/>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6" name="矩形 185"/>
            <p:cNvSpPr/>
            <p:nvPr/>
          </p:nvSpPr>
          <p:spPr>
            <a:xfrm>
              <a:off x="5084962" y="5844733"/>
              <a:ext cx="515496" cy="441792"/>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7" name="矩形 186"/>
            <p:cNvSpPr/>
            <p:nvPr/>
          </p:nvSpPr>
          <p:spPr>
            <a:xfrm>
              <a:off x="3532066" y="5851408"/>
              <a:ext cx="515496" cy="441792"/>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188" name="矩形 187"/>
          <p:cNvSpPr/>
          <p:nvPr/>
        </p:nvSpPr>
        <p:spPr>
          <a:xfrm>
            <a:off x="7566810" y="5327771"/>
            <a:ext cx="515496" cy="441792"/>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9" name="文本框 188"/>
          <p:cNvSpPr txBox="1"/>
          <p:nvPr/>
        </p:nvSpPr>
        <p:spPr>
          <a:xfrm>
            <a:off x="9315770" y="3557154"/>
            <a:ext cx="2876230" cy="1384995"/>
          </a:xfrm>
          <a:prstGeom prst="rect">
            <a:avLst/>
          </a:prstGeom>
          <a:noFill/>
        </p:spPr>
        <p:txBody>
          <a:bodyPr wrap="square" rtlCol="0">
            <a:spAutoFit/>
          </a:bodyPr>
          <a:lstStyle/>
          <a:p>
            <a:r>
              <a:rPr lang="en-US" altLang="zh-CN" sz="2800" dirty="0" smtClean="0"/>
              <a:t>h(.)%9 </a:t>
            </a:r>
            <a:r>
              <a:rPr lang="en-US" altLang="zh-CN" sz="2800" dirty="0" smtClean="0">
                <a:sym typeface="Wingdings" panose="05000000000000000000" pitchFamily="2" charset="2"/>
              </a:rPr>
              <a:t> </a:t>
            </a:r>
          </a:p>
          <a:p>
            <a:r>
              <a:rPr lang="en-US" altLang="zh-CN" sz="2800" dirty="0" smtClean="0"/>
              <a:t>         h</a:t>
            </a:r>
            <a:r>
              <a:rPr lang="en-US" altLang="zh-CN" sz="2800" dirty="0"/>
              <a:t>(.)%</a:t>
            </a:r>
            <a:r>
              <a:rPr lang="en-US" altLang="zh-CN" sz="2800" dirty="0" smtClean="0"/>
              <a:t>9%3</a:t>
            </a:r>
            <a:endParaRPr lang="en-US" altLang="zh-CN" sz="2800" dirty="0" smtClean="0">
              <a:sym typeface="Wingdings" panose="05000000000000000000" pitchFamily="2" charset="2"/>
            </a:endParaRPr>
          </a:p>
          <a:p>
            <a:r>
              <a:rPr lang="en-US" altLang="zh-CN" sz="2800" dirty="0" smtClean="0">
                <a:sym typeface="Wingdings" panose="05000000000000000000" pitchFamily="2" charset="2"/>
              </a:rPr>
              <a:t>       =h(.)%3</a:t>
            </a:r>
            <a:endParaRPr lang="zh-CN" altLang="en-US" sz="2800" dirty="0"/>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33918480"/>
      </p:ext>
    </p:extLst>
  </p:cSld>
  <p:clrMapOvr>
    <a:masterClrMapping/>
  </p:clrMapOvr>
  <mc:AlternateContent xmlns:mc="http://schemas.openxmlformats.org/markup-compatibility/2006">
    <mc:Choice xmlns:p14="http://schemas.microsoft.com/office/powerpoint/2010/main" Requires="p14">
      <p:transition spd="slow" p14:dur="2000" advTm="11477"/>
    </mc:Choice>
    <mc:Fallback>
      <p:transition spd="slow" advTm="11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wipe(left)">
                                      <p:cBhvr>
                                        <p:cTn id="11" dur="500"/>
                                        <p:tgtEl>
                                          <p:spTgt spid="16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4"/>
                                        </p:tgtEl>
                                        <p:attrNameLst>
                                          <p:attrName>style.visibility</p:attrName>
                                        </p:attrNameLst>
                                      </p:cBhvr>
                                      <p:to>
                                        <p:strVal val="visible"/>
                                      </p:to>
                                    </p:set>
                                    <p:animEffect transition="in" filter="wipe(left)">
                                      <p:cBhvr>
                                        <p:cTn id="24" dur="500"/>
                                        <p:tgtEl>
                                          <p:spTgt spid="18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ipe(left)">
                                      <p:cBhvr>
                                        <p:cTn id="29" dur="500"/>
                                        <p:tgtEl>
                                          <p:spTgt spid="18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8">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8">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3"/>
                </p:tgtEl>
              </p:cMediaNode>
            </p:audio>
          </p:childTnLst>
        </p:cTn>
      </p:par>
    </p:tnLst>
    <p:bldLst>
      <p:bldP spid="188" grpId="0" animBg="1"/>
      <p:bldP spid="1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 (</a:t>
            </a:r>
            <a:r>
              <a:rPr lang="en-US" altLang="zh-CN" dirty="0" smtClean="0">
                <a:sym typeface="Arial" panose="020B0604020202090204" pitchFamily="34" charset="0"/>
              </a:rPr>
              <a:t>2-6)  </a:t>
            </a:r>
            <a:r>
              <a:rPr lang="en-US" altLang="zh-CN" dirty="0" smtClean="0"/>
              <a:t>Cold </a:t>
            </a:r>
            <a:r>
              <a:rPr lang="en-US" altLang="zh-CN" dirty="0"/>
              <a:t>Filter </a:t>
            </a:r>
            <a:r>
              <a:rPr lang="en-US" altLang="zh-CN" dirty="0" smtClean="0"/>
              <a:t>(SIGMOD 18)</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89732" y="5824261"/>
            <a:ext cx="11713777" cy="646331"/>
          </a:xfrm>
          <a:prstGeom prst="rect">
            <a:avLst/>
          </a:prstGeom>
          <a:noFill/>
        </p:spPr>
        <p:txBody>
          <a:bodyPr wrap="square" rtlCol="0">
            <a:spAutoFit/>
          </a:bodyPr>
          <a:lstStyle/>
          <a:p>
            <a:r>
              <a:rPr lang="en-US" altLang="zh-CN" sz="1200" dirty="0"/>
              <a:t>Reference:</a:t>
            </a:r>
          </a:p>
          <a:p>
            <a:pPr marL="228600" indent="-228600">
              <a:buFont typeface="+mj-lt"/>
              <a:buAutoNum type="arabicPeriod"/>
            </a:pPr>
            <a:r>
              <a:rPr lang="en-US" altLang="zh-CN" sz="1200" dirty="0"/>
              <a:t>Zhou Y, Yang T, Jiang J, et al. Cold filter: A meta-framework for faster and more accurate stream processing[C]. Proceedings of the 2018 International Conference on Management of Data. ACM, 2018: 741-756.</a:t>
            </a:r>
          </a:p>
        </p:txBody>
      </p:sp>
      <p:sp>
        <p:nvSpPr>
          <p:cNvPr id="14" name="Cloud 10"/>
          <p:cNvSpPr/>
          <p:nvPr/>
        </p:nvSpPr>
        <p:spPr>
          <a:xfrm>
            <a:off x="19388" y="2018095"/>
            <a:ext cx="2489275" cy="1887793"/>
          </a:xfrm>
          <a:prstGeom prst="cloud">
            <a:avLst/>
          </a:prstGeom>
          <a:solidFill>
            <a:srgbClr val="FF93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400" dirty="0" smtClean="0">
                <a:latin typeface="Microsoft YaHei" charset="0"/>
                <a:ea typeface="Microsoft YaHei" charset="0"/>
                <a:cs typeface="Microsoft YaHei" charset="0"/>
              </a:rPr>
              <a:t>Cold and hot items</a:t>
            </a:r>
            <a:endParaRPr lang="en-US" sz="2400" dirty="0">
              <a:latin typeface="Microsoft YaHei" charset="0"/>
              <a:ea typeface="Microsoft YaHei" charset="0"/>
              <a:cs typeface="Microsoft YaHei" charset="0"/>
            </a:endParaRPr>
          </a:p>
        </p:txBody>
      </p:sp>
      <p:sp>
        <p:nvSpPr>
          <p:cNvPr id="15" name="Right Arrow 11"/>
          <p:cNvSpPr/>
          <p:nvPr/>
        </p:nvSpPr>
        <p:spPr>
          <a:xfrm>
            <a:off x="2605548" y="2762887"/>
            <a:ext cx="874118" cy="398207"/>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400">
              <a:latin typeface="Microsoft YaHei" charset="0"/>
              <a:ea typeface="Microsoft YaHei" charset="0"/>
              <a:cs typeface="Microsoft YaHei" charset="0"/>
            </a:endParaRPr>
          </a:p>
        </p:txBody>
      </p:sp>
      <p:sp>
        <p:nvSpPr>
          <p:cNvPr id="16" name="TextBox 12"/>
          <p:cNvSpPr txBox="1"/>
          <p:nvPr/>
        </p:nvSpPr>
        <p:spPr>
          <a:xfrm>
            <a:off x="2686228" y="2260817"/>
            <a:ext cx="615874" cy="523220"/>
          </a:xfrm>
          <a:prstGeom prst="rect">
            <a:avLst/>
          </a:prstGeom>
          <a:noFill/>
        </p:spPr>
        <p:txBody>
          <a:bodyPr wrap="none" rtlCol="0">
            <a:spAutoFit/>
          </a:bodyPr>
          <a:lstStyle/>
          <a:p>
            <a:r>
              <a:rPr lang="en-US" altLang="zh-CN" sz="2800" dirty="0" smtClean="0">
                <a:latin typeface="Microsoft YaHei" charset="0"/>
                <a:ea typeface="Microsoft YaHei" charset="0"/>
                <a:cs typeface="Microsoft YaHei" charset="0"/>
              </a:rPr>
              <a:t>CF</a:t>
            </a:r>
            <a:endParaRPr lang="en-US" sz="2800" dirty="0">
              <a:latin typeface="Microsoft YaHei" charset="0"/>
              <a:ea typeface="Microsoft YaHei" charset="0"/>
              <a:cs typeface="Microsoft YaHei" charset="0"/>
            </a:endParaRPr>
          </a:p>
        </p:txBody>
      </p:sp>
      <p:grpSp>
        <p:nvGrpSpPr>
          <p:cNvPr id="25" name="Group 20"/>
          <p:cNvGrpSpPr/>
          <p:nvPr/>
        </p:nvGrpSpPr>
        <p:grpSpPr>
          <a:xfrm>
            <a:off x="4583362" y="3065367"/>
            <a:ext cx="2291869" cy="2470354"/>
            <a:chOff x="6340032" y="3569109"/>
            <a:chExt cx="2291869" cy="2470354"/>
          </a:xfrm>
        </p:grpSpPr>
        <p:sp>
          <p:nvSpPr>
            <p:cNvPr id="27" name="Can 21"/>
            <p:cNvSpPr/>
            <p:nvPr/>
          </p:nvSpPr>
          <p:spPr>
            <a:xfrm>
              <a:off x="6340032" y="3569109"/>
              <a:ext cx="2291869" cy="2470354"/>
            </a:xfrm>
            <a:prstGeom prst="can">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2400" dirty="0" smtClean="0">
                <a:latin typeface="Microsoft YaHei" charset="0"/>
                <a:ea typeface="Microsoft YaHei" charset="0"/>
                <a:cs typeface="Microsoft YaHei" charset="0"/>
              </a:endParaRPr>
            </a:p>
            <a:p>
              <a:pPr algn="ctr"/>
              <a:endParaRPr lang="zh-CN" altLang="en-US" sz="2400" dirty="0">
                <a:latin typeface="Microsoft YaHei" charset="0"/>
                <a:ea typeface="Microsoft YaHei" charset="0"/>
                <a:cs typeface="Microsoft YaHei" charset="0"/>
              </a:endParaRPr>
            </a:p>
            <a:p>
              <a:pPr algn="ctr"/>
              <a:endParaRPr lang="zh-CN" altLang="en-US" sz="2400" dirty="0" smtClean="0">
                <a:latin typeface="Microsoft YaHei" charset="0"/>
                <a:ea typeface="Microsoft YaHei" charset="0"/>
                <a:cs typeface="Microsoft YaHei" charset="0"/>
              </a:endParaRPr>
            </a:p>
            <a:p>
              <a:pPr algn="ctr"/>
              <a:endParaRPr lang="zh-CN" altLang="en-US" sz="2400" dirty="0">
                <a:latin typeface="Microsoft YaHei" charset="0"/>
                <a:ea typeface="Microsoft YaHei" charset="0"/>
                <a:cs typeface="Microsoft YaHei" charset="0"/>
              </a:endParaRPr>
            </a:p>
            <a:p>
              <a:pPr algn="ctr"/>
              <a:r>
                <a:rPr lang="en-US" altLang="zh-CN" sz="2400" dirty="0" smtClean="0">
                  <a:latin typeface="Microsoft YaHei" charset="0"/>
                  <a:ea typeface="Microsoft YaHei" charset="0"/>
                  <a:cs typeface="Microsoft YaHei" charset="0"/>
                </a:rPr>
                <a:t>Sketch</a:t>
              </a:r>
              <a:endParaRPr lang="zh-CN" altLang="en-US" sz="2400" dirty="0" smtClean="0">
                <a:latin typeface="Microsoft YaHei" charset="0"/>
                <a:ea typeface="Microsoft YaHei" charset="0"/>
                <a:cs typeface="Microsoft YaHei" charset="0"/>
              </a:endParaRPr>
            </a:p>
          </p:txBody>
        </p:sp>
        <p:sp>
          <p:nvSpPr>
            <p:cNvPr id="28" name="Cloud 22"/>
            <p:cNvSpPr/>
            <p:nvPr/>
          </p:nvSpPr>
          <p:spPr>
            <a:xfrm>
              <a:off x="6578870" y="4239961"/>
              <a:ext cx="1814192" cy="1139111"/>
            </a:xfrm>
            <a:prstGeom prst="cloud">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smtClean="0">
                  <a:latin typeface="Microsoft YaHei" charset="0"/>
                  <a:ea typeface="Microsoft YaHei" charset="0"/>
                  <a:cs typeface="Microsoft YaHei" charset="0"/>
                </a:rPr>
                <a:t>Hot items</a:t>
              </a:r>
              <a:endParaRPr lang="en-US" sz="2400" dirty="0">
                <a:latin typeface="Microsoft YaHei" charset="0"/>
                <a:ea typeface="Microsoft YaHei" charset="0"/>
                <a:cs typeface="Microsoft YaHei" charset="0"/>
              </a:endParaRPr>
            </a:p>
          </p:txBody>
        </p:sp>
      </p:grpSp>
      <p:grpSp>
        <p:nvGrpSpPr>
          <p:cNvPr id="30" name="Group 23"/>
          <p:cNvGrpSpPr/>
          <p:nvPr/>
        </p:nvGrpSpPr>
        <p:grpSpPr>
          <a:xfrm>
            <a:off x="2965639" y="855201"/>
            <a:ext cx="2481819" cy="2470355"/>
            <a:chOff x="4393241" y="1835376"/>
            <a:chExt cx="2481819" cy="2470355"/>
          </a:xfrm>
          <a:solidFill>
            <a:schemeClr val="bg1">
              <a:lumMod val="85000"/>
            </a:schemeClr>
          </a:solidFill>
        </p:grpSpPr>
        <p:sp>
          <p:nvSpPr>
            <p:cNvPr id="31" name="Merge 24"/>
            <p:cNvSpPr/>
            <p:nvPr/>
          </p:nvSpPr>
          <p:spPr>
            <a:xfrm>
              <a:off x="4393241" y="1835376"/>
              <a:ext cx="2481819" cy="2470355"/>
            </a:xfrm>
            <a:prstGeom prst="flowChartMerge">
              <a:avLst/>
            </a:prstGeom>
            <a:grp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smtClean="0">
                <a:latin typeface="Microsoft YaHei" charset="0"/>
                <a:ea typeface="Microsoft YaHei" charset="0"/>
                <a:cs typeface="Microsoft YaHei" charset="0"/>
              </a:endParaRPr>
            </a:p>
            <a:p>
              <a:pPr algn="ctr"/>
              <a:endParaRPr lang="zh-CN" altLang="en-US" dirty="0">
                <a:latin typeface="Microsoft YaHei" charset="0"/>
                <a:ea typeface="Microsoft YaHei" charset="0"/>
                <a:cs typeface="Microsoft YaHei" charset="0"/>
              </a:endParaRPr>
            </a:p>
            <a:p>
              <a:pPr algn="ctr"/>
              <a:endParaRPr lang="zh-CN" altLang="en-US" dirty="0" smtClean="0">
                <a:latin typeface="Microsoft YaHei" charset="0"/>
                <a:ea typeface="Microsoft YaHei" charset="0"/>
                <a:cs typeface="Microsoft YaHei" charset="0"/>
              </a:endParaRPr>
            </a:p>
            <a:p>
              <a:pPr algn="ctr"/>
              <a:endParaRPr lang="zh-CN" altLang="en-US" dirty="0">
                <a:latin typeface="Microsoft YaHei" charset="0"/>
                <a:ea typeface="Microsoft YaHei" charset="0"/>
                <a:cs typeface="Microsoft YaHei" charset="0"/>
              </a:endParaRPr>
            </a:p>
            <a:p>
              <a:pPr algn="ctr"/>
              <a:endParaRPr lang="zh-CN" altLang="en-US" dirty="0" smtClean="0">
                <a:latin typeface="Microsoft YaHei" charset="0"/>
                <a:ea typeface="Microsoft YaHei" charset="0"/>
                <a:cs typeface="Microsoft YaHei" charset="0"/>
              </a:endParaRPr>
            </a:p>
            <a:p>
              <a:pPr algn="ctr"/>
              <a:endParaRPr lang="zh-CN" altLang="en-US" dirty="0">
                <a:latin typeface="Microsoft YaHei" charset="0"/>
                <a:ea typeface="Microsoft YaHei" charset="0"/>
                <a:cs typeface="Microsoft YaHei" charset="0"/>
              </a:endParaRPr>
            </a:p>
            <a:p>
              <a:pPr algn="ctr"/>
              <a:endParaRPr lang="zh-CN" altLang="en-US" dirty="0" smtClean="0">
                <a:latin typeface="Microsoft YaHei" charset="0"/>
                <a:ea typeface="Microsoft YaHei" charset="0"/>
                <a:cs typeface="Microsoft YaHei" charset="0"/>
              </a:endParaRPr>
            </a:p>
            <a:p>
              <a:pPr algn="ctr"/>
              <a:r>
                <a:rPr lang="en-US" altLang="zh-CN" sz="2400" b="1" dirty="0" smtClean="0">
                  <a:solidFill>
                    <a:schemeClr val="tx1"/>
                  </a:solidFill>
                  <a:latin typeface="Microsoft YaHei" charset="0"/>
                  <a:ea typeface="Microsoft YaHei" charset="0"/>
                  <a:cs typeface="Microsoft YaHei" charset="0"/>
                </a:rPr>
                <a:t>CF</a:t>
              </a:r>
              <a:endParaRPr lang="en-US" b="1" dirty="0">
                <a:solidFill>
                  <a:schemeClr val="tx1"/>
                </a:solidFill>
                <a:latin typeface="Microsoft YaHei" charset="0"/>
                <a:ea typeface="Microsoft YaHei" charset="0"/>
                <a:cs typeface="Microsoft YaHei" charset="0"/>
              </a:endParaRPr>
            </a:p>
          </p:txBody>
        </p:sp>
        <p:sp>
          <p:nvSpPr>
            <p:cNvPr id="32" name="Cloud 25"/>
            <p:cNvSpPr/>
            <p:nvPr/>
          </p:nvSpPr>
          <p:spPr>
            <a:xfrm>
              <a:off x="4757532" y="1835376"/>
              <a:ext cx="1782732" cy="1134826"/>
            </a:xfrm>
            <a:prstGeom prst="cloud">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400" dirty="0" smtClean="0">
                  <a:latin typeface="Microsoft YaHei" charset="0"/>
                  <a:ea typeface="Microsoft YaHei" charset="0"/>
                  <a:cs typeface="Microsoft YaHei" charset="0"/>
                </a:rPr>
                <a:t>Cold items</a:t>
              </a:r>
              <a:endParaRPr lang="zh-CN" altLang="en-US" sz="2400" dirty="0" smtClean="0">
                <a:latin typeface="Microsoft YaHei" charset="0"/>
                <a:ea typeface="Microsoft YaHei" charset="0"/>
                <a:cs typeface="Microsoft YaHei" charset="0"/>
              </a:endParaRPr>
            </a:p>
          </p:txBody>
        </p:sp>
      </p:grpSp>
      <p:cxnSp>
        <p:nvCxnSpPr>
          <p:cNvPr id="33" name="Straight Arrow Connector 26"/>
          <p:cNvCxnSpPr/>
          <p:nvPr/>
        </p:nvCxnSpPr>
        <p:spPr>
          <a:xfrm>
            <a:off x="4773769" y="1573845"/>
            <a:ext cx="955527" cy="2422563"/>
          </a:xfrm>
          <a:prstGeom prst="straightConnector1">
            <a:avLst/>
          </a:prstGeom>
          <a:ln w="57150">
            <a:solidFill>
              <a:srgbClr val="7030A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27"/>
          <p:cNvCxnSpPr/>
          <p:nvPr/>
        </p:nvCxnSpPr>
        <p:spPr>
          <a:xfrm>
            <a:off x="7063832" y="783193"/>
            <a:ext cx="0" cy="4896544"/>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
        <p:nvSpPr>
          <p:cNvPr id="35" name="Rectangle 28"/>
          <p:cNvSpPr/>
          <p:nvPr/>
        </p:nvSpPr>
        <p:spPr>
          <a:xfrm>
            <a:off x="7063832" y="711185"/>
            <a:ext cx="4871864" cy="4893647"/>
          </a:xfrm>
          <a:prstGeom prst="rect">
            <a:avLst/>
          </a:prstGeom>
        </p:spPr>
        <p:txBody>
          <a:bodyPr wrap="square">
            <a:spAutoFit/>
          </a:bodyPr>
          <a:lstStyle/>
          <a:p>
            <a:r>
              <a:rPr lang="en-US" altLang="zh-CN" sz="2400" dirty="0" smtClean="0">
                <a:solidFill>
                  <a:srgbClr val="0432FF"/>
                </a:solidFill>
                <a:latin typeface="+mn-ea"/>
                <a:cs typeface="Microsoft YaHei" charset="0"/>
              </a:rPr>
              <a:t>Count-Min/CU</a:t>
            </a:r>
            <a:r>
              <a:rPr lang="zh-CN" altLang="en-US" sz="2400" dirty="0" smtClean="0">
                <a:solidFill>
                  <a:srgbClr val="0432FF"/>
                </a:solidFill>
                <a:latin typeface="+mn-ea"/>
                <a:cs typeface="Microsoft YaHei" charset="0"/>
              </a:rPr>
              <a:t>：</a:t>
            </a:r>
            <a:endParaRPr lang="zh-CN" altLang="en-US" sz="2400" dirty="0">
              <a:solidFill>
                <a:srgbClr val="0432FF"/>
              </a:solidFill>
              <a:latin typeface="+mn-ea"/>
              <a:cs typeface="Microsoft YaHei" charset="0"/>
            </a:endParaRPr>
          </a:p>
          <a:p>
            <a:r>
              <a:rPr lang="zh-CN" altLang="en-US" sz="2400" dirty="0">
                <a:solidFill>
                  <a:srgbClr val="000000"/>
                </a:solidFill>
                <a:latin typeface="+mn-ea"/>
                <a:cs typeface="Microsoft YaHei" charset="0"/>
              </a:rPr>
              <a:t>      </a:t>
            </a:r>
            <a:r>
              <a:rPr lang="zh-CN" altLang="en-US" sz="2400" dirty="0" smtClean="0">
                <a:solidFill>
                  <a:srgbClr val="000000"/>
                </a:solidFill>
                <a:latin typeface="+mn-ea"/>
                <a:cs typeface="Microsoft YaHei" charset="0"/>
              </a:rPr>
              <a:t> </a:t>
            </a:r>
            <a:r>
              <a:rPr lang="en-US" altLang="zh-CN" sz="2400" dirty="0">
                <a:solidFill>
                  <a:srgbClr val="000000"/>
                </a:solidFill>
                <a:latin typeface="+mn-ea"/>
                <a:cs typeface="Microsoft YaHei" charset="0"/>
              </a:rPr>
              <a:t>Using small counters in CF</a:t>
            </a:r>
            <a:endParaRPr lang="zh-CN" altLang="en-US" sz="2400" dirty="0">
              <a:solidFill>
                <a:srgbClr val="000000"/>
              </a:solidFill>
              <a:latin typeface="+mn-ea"/>
              <a:cs typeface="Microsoft YaHei" charset="0"/>
            </a:endParaRPr>
          </a:p>
          <a:p>
            <a:r>
              <a:rPr lang="zh-CN" altLang="en-US" sz="2400" dirty="0">
                <a:solidFill>
                  <a:srgbClr val="000000"/>
                </a:solidFill>
                <a:latin typeface="+mn-ea"/>
                <a:cs typeface="Microsoft YaHei" charset="0"/>
              </a:rPr>
              <a:t>     </a:t>
            </a:r>
            <a:r>
              <a:rPr lang="zh-CN" altLang="en-US" sz="2400" dirty="0" smtClean="0">
                <a:solidFill>
                  <a:srgbClr val="000000"/>
                </a:solidFill>
                <a:latin typeface="+mn-ea"/>
                <a:cs typeface="Microsoft YaHei" charset="0"/>
              </a:rPr>
              <a:t>  </a:t>
            </a:r>
            <a:r>
              <a:rPr lang="en-US" altLang="zh-CN" sz="2400" dirty="0">
                <a:solidFill>
                  <a:srgbClr val="000000"/>
                </a:solidFill>
                <a:latin typeface="+mn-ea"/>
                <a:cs typeface="Microsoft YaHei" charset="0"/>
              </a:rPr>
              <a:t>-&gt; record cold items</a:t>
            </a:r>
            <a:endParaRPr lang="zh-CN" altLang="en-US" sz="2400" dirty="0">
              <a:solidFill>
                <a:srgbClr val="000000"/>
              </a:solidFill>
              <a:latin typeface="+mn-ea"/>
              <a:cs typeface="Microsoft YaHei" charset="0"/>
            </a:endParaRPr>
          </a:p>
          <a:p>
            <a:r>
              <a:rPr lang="zh-CN" altLang="en-US" sz="2400" dirty="0">
                <a:solidFill>
                  <a:srgbClr val="000000"/>
                </a:solidFill>
                <a:latin typeface="+mn-ea"/>
                <a:cs typeface="Microsoft YaHei" charset="0"/>
              </a:rPr>
              <a:t>    </a:t>
            </a:r>
            <a:r>
              <a:rPr lang="zh-CN" altLang="en-US" sz="2400" dirty="0" smtClean="0">
                <a:solidFill>
                  <a:srgbClr val="000000"/>
                </a:solidFill>
                <a:latin typeface="+mn-ea"/>
                <a:cs typeface="Microsoft YaHei" charset="0"/>
              </a:rPr>
              <a:t>   </a:t>
            </a:r>
            <a:r>
              <a:rPr lang="en-US" altLang="zh-CN" sz="2400" dirty="0">
                <a:solidFill>
                  <a:srgbClr val="000000"/>
                </a:solidFill>
                <a:latin typeface="+mn-ea"/>
                <a:cs typeface="Microsoft YaHei" charset="0"/>
              </a:rPr>
              <a:t>use Large </a:t>
            </a:r>
            <a:r>
              <a:rPr lang="en-US" altLang="zh-CN" sz="2400" dirty="0" smtClean="0">
                <a:solidFill>
                  <a:srgbClr val="000000"/>
                </a:solidFill>
                <a:latin typeface="+mn-ea"/>
                <a:cs typeface="Microsoft YaHei" charset="0"/>
              </a:rPr>
              <a:t>counters </a:t>
            </a:r>
            <a:r>
              <a:rPr lang="en-US" altLang="zh-CN" sz="2400" dirty="0">
                <a:solidFill>
                  <a:srgbClr val="000000"/>
                </a:solidFill>
                <a:latin typeface="+mn-ea"/>
                <a:cs typeface="Microsoft YaHei" charset="0"/>
              </a:rPr>
              <a:t>in </a:t>
            </a:r>
            <a:r>
              <a:rPr lang="en-US" altLang="zh-CN" sz="2400" dirty="0" smtClean="0">
                <a:solidFill>
                  <a:srgbClr val="000000"/>
                </a:solidFill>
                <a:latin typeface="+mn-ea"/>
                <a:cs typeface="Microsoft YaHei" charset="0"/>
              </a:rPr>
              <a:t>sketch</a:t>
            </a:r>
            <a:endParaRPr lang="zh-CN" altLang="en-US" sz="2400" dirty="0">
              <a:solidFill>
                <a:srgbClr val="000000"/>
              </a:solidFill>
              <a:latin typeface="+mn-ea"/>
              <a:cs typeface="Microsoft YaHei" charset="0"/>
            </a:endParaRPr>
          </a:p>
          <a:p>
            <a:r>
              <a:rPr lang="zh-CN" altLang="en-US" sz="2400" dirty="0">
                <a:solidFill>
                  <a:srgbClr val="000000"/>
                </a:solidFill>
                <a:latin typeface="+mn-ea"/>
                <a:cs typeface="Microsoft YaHei" charset="0"/>
              </a:rPr>
              <a:t>   </a:t>
            </a:r>
            <a:r>
              <a:rPr lang="zh-CN" altLang="en-US" sz="2400" dirty="0" smtClean="0">
                <a:solidFill>
                  <a:srgbClr val="000000"/>
                </a:solidFill>
                <a:latin typeface="+mn-ea"/>
                <a:cs typeface="Microsoft YaHei" charset="0"/>
              </a:rPr>
              <a:t>    </a:t>
            </a:r>
            <a:r>
              <a:rPr lang="en-US" altLang="zh-CN" sz="2400" dirty="0">
                <a:solidFill>
                  <a:srgbClr val="000000"/>
                </a:solidFill>
                <a:latin typeface="+mn-ea"/>
                <a:cs typeface="Microsoft YaHei" charset="0"/>
              </a:rPr>
              <a:t>-&gt; record hot </a:t>
            </a:r>
            <a:r>
              <a:rPr lang="en-US" altLang="zh-CN" sz="2400" dirty="0" smtClean="0">
                <a:solidFill>
                  <a:srgbClr val="000000"/>
                </a:solidFill>
                <a:latin typeface="+mn-ea"/>
                <a:cs typeface="Microsoft YaHei" charset="0"/>
              </a:rPr>
              <a:t>items</a:t>
            </a:r>
            <a:endParaRPr lang="zh-CN" altLang="en-US" sz="2400" dirty="0">
              <a:solidFill>
                <a:srgbClr val="000000"/>
              </a:solidFill>
              <a:latin typeface="+mn-ea"/>
              <a:cs typeface="Microsoft YaHei" charset="0"/>
            </a:endParaRPr>
          </a:p>
          <a:p>
            <a:r>
              <a:rPr lang="en-US" altLang="zh-CN" sz="2400" dirty="0">
                <a:solidFill>
                  <a:srgbClr val="0432FF"/>
                </a:solidFill>
                <a:latin typeface="+mn-ea"/>
                <a:cs typeface="Microsoft YaHei" charset="0"/>
              </a:rPr>
              <a:t>Space-Saving</a:t>
            </a:r>
            <a:r>
              <a:rPr lang="zh-CN" altLang="en-US" sz="2400" dirty="0">
                <a:solidFill>
                  <a:srgbClr val="0432FF"/>
                </a:solidFill>
                <a:latin typeface="+mn-ea"/>
                <a:cs typeface="Microsoft YaHei" charset="0"/>
              </a:rPr>
              <a:t>：</a:t>
            </a:r>
          </a:p>
          <a:p>
            <a:r>
              <a:rPr lang="zh-CN" altLang="en-US" sz="2400" dirty="0">
                <a:solidFill>
                  <a:srgbClr val="000000"/>
                </a:solidFill>
                <a:latin typeface="+mn-ea"/>
                <a:cs typeface="Microsoft YaHei" charset="0"/>
              </a:rPr>
              <a:t>        </a:t>
            </a:r>
            <a:r>
              <a:rPr lang="en-US" altLang="zh-CN" sz="2400" dirty="0">
                <a:solidFill>
                  <a:srgbClr val="000000"/>
                </a:solidFill>
                <a:latin typeface="+mn-ea"/>
                <a:cs typeface="Microsoft YaHei" charset="0"/>
              </a:rPr>
              <a:t>CF filters many cold items</a:t>
            </a:r>
            <a:endParaRPr lang="zh-CN" altLang="en-US" sz="2400" dirty="0">
              <a:solidFill>
                <a:srgbClr val="000000"/>
              </a:solidFill>
              <a:latin typeface="+mn-ea"/>
              <a:cs typeface="Microsoft YaHei" charset="0"/>
            </a:endParaRPr>
          </a:p>
          <a:p>
            <a:r>
              <a:rPr lang="zh-CN" altLang="en-US" sz="2400" dirty="0">
                <a:solidFill>
                  <a:srgbClr val="000000"/>
                </a:solidFill>
                <a:latin typeface="+mn-ea"/>
                <a:cs typeface="Microsoft YaHei" charset="0"/>
              </a:rPr>
              <a:t>        </a:t>
            </a:r>
            <a:r>
              <a:rPr lang="en-US" altLang="zh-CN" sz="2400" dirty="0">
                <a:solidFill>
                  <a:srgbClr val="000000"/>
                </a:solidFill>
                <a:latin typeface="+mn-ea"/>
                <a:cs typeface="Microsoft YaHei" charset="0"/>
              </a:rPr>
              <a:t>-&gt; minimize the number of unnecessary </a:t>
            </a:r>
            <a:r>
              <a:rPr lang="en-US" altLang="zh-CN" sz="2400" dirty="0" smtClean="0">
                <a:solidFill>
                  <a:srgbClr val="000000"/>
                </a:solidFill>
                <a:latin typeface="+mn-ea"/>
                <a:cs typeface="Microsoft YaHei" charset="0"/>
              </a:rPr>
              <a:t>replacements</a:t>
            </a:r>
            <a:endParaRPr lang="en-US" altLang="zh-CN" sz="2400" dirty="0">
              <a:solidFill>
                <a:srgbClr val="000000"/>
              </a:solidFill>
              <a:latin typeface="+mn-ea"/>
              <a:cs typeface="Microsoft YaHei" charset="0"/>
            </a:endParaRPr>
          </a:p>
          <a:p>
            <a:r>
              <a:rPr lang="en-US" altLang="zh-CN" sz="2400" dirty="0" err="1">
                <a:solidFill>
                  <a:srgbClr val="0432FF"/>
                </a:solidFill>
                <a:latin typeface="+mn-ea"/>
                <a:cs typeface="Microsoft YaHei" charset="0"/>
              </a:rPr>
              <a:t>FlowRadar</a:t>
            </a:r>
            <a:r>
              <a:rPr lang="en-US" altLang="zh-CN" sz="2400" dirty="0">
                <a:solidFill>
                  <a:srgbClr val="0432FF"/>
                </a:solidFill>
                <a:latin typeface="+mn-ea"/>
                <a:cs typeface="Microsoft YaHei" charset="0"/>
              </a:rPr>
              <a:t>:</a:t>
            </a:r>
          </a:p>
          <a:p>
            <a:r>
              <a:rPr lang="en-US" altLang="zh-CN" sz="2400" dirty="0" smtClean="0">
                <a:solidFill>
                  <a:srgbClr val="000000"/>
                </a:solidFill>
                <a:latin typeface="+mn-ea"/>
                <a:cs typeface="Microsoft YaHei" charset="0"/>
              </a:rPr>
              <a:t>        CF </a:t>
            </a:r>
            <a:r>
              <a:rPr lang="en-US" altLang="zh-CN" sz="2400" dirty="0">
                <a:solidFill>
                  <a:srgbClr val="000000"/>
                </a:solidFill>
                <a:latin typeface="+mn-ea"/>
                <a:cs typeface="Microsoft YaHei" charset="0"/>
              </a:rPr>
              <a:t>filters many cold items</a:t>
            </a:r>
            <a:endParaRPr lang="en-US" altLang="zh-CN" sz="2400" dirty="0" smtClean="0">
              <a:solidFill>
                <a:srgbClr val="000000"/>
              </a:solidFill>
              <a:latin typeface="+mn-ea"/>
              <a:cs typeface="Microsoft YaHei" charset="0"/>
            </a:endParaRPr>
          </a:p>
          <a:p>
            <a:r>
              <a:rPr lang="en-US" altLang="zh-CN" sz="2400" dirty="0">
                <a:solidFill>
                  <a:srgbClr val="000000"/>
                </a:solidFill>
                <a:latin typeface="+mn-ea"/>
                <a:cs typeface="Microsoft YaHei" charset="0"/>
              </a:rPr>
              <a:t> </a:t>
            </a:r>
            <a:r>
              <a:rPr lang="en-US" altLang="zh-CN" sz="2400" dirty="0" smtClean="0">
                <a:solidFill>
                  <a:srgbClr val="000000"/>
                </a:solidFill>
                <a:latin typeface="+mn-ea"/>
                <a:cs typeface="Microsoft YaHei" charset="0"/>
              </a:rPr>
              <a:t>       -&gt; FR only stores hot items</a:t>
            </a:r>
            <a:endParaRPr lang="en-US" altLang="zh-CN" sz="2400" dirty="0">
              <a:solidFill>
                <a:srgbClr val="000000"/>
              </a:solidFill>
              <a:latin typeface="+mn-ea"/>
              <a:cs typeface="Microsoft YaHei" charset="0"/>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924097416"/>
      </p:ext>
    </p:extLst>
  </p:cSld>
  <p:clrMapOvr>
    <a:masterClrMapping/>
  </p:clrMapOvr>
  <mc:AlternateContent xmlns:mc="http://schemas.openxmlformats.org/markup-compatibility/2006">
    <mc:Choice xmlns:p14="http://schemas.microsoft.com/office/powerpoint/2010/main" Requires="p14">
      <p:transition spd="slow" p14:dur="2000" advTm="58340"/>
    </mc:Choice>
    <mc:Fallback>
      <p:transition spd="slow" advTm="58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15" grpId="0" animBg="1"/>
      <p:bldP spid="16"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5"/>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PART </a:t>
            </a:r>
            <a:r>
              <a:rPr kumimoji="0" lang="en-US" altLang="zh-CN" sz="3600" b="0" i="0" u="none" strike="noStrike" kern="1200" cap="none" spc="150" normalizeH="0" baseline="0" noProof="0" dirty="0" smtClean="0">
                <a:ln>
                  <a:noFill/>
                </a:ln>
                <a:solidFill>
                  <a:srgbClr val="595959"/>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03</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4" name="文本框 23"/>
          <p:cNvSpPr txBox="1"/>
          <p:nvPr/>
        </p:nvSpPr>
        <p:spPr>
          <a:xfrm>
            <a:off x="1515111" y="2961640"/>
            <a:ext cx="8891780" cy="923330"/>
          </a:xfrm>
          <a:prstGeom prst="rect">
            <a:avLst/>
          </a:prstGeom>
          <a:noFill/>
        </p:spPr>
        <p:txBody>
          <a:bodyPr wrap="square" rtlCol="0">
            <a:spAutoFit/>
          </a:bodyPr>
          <a:lstStyle/>
          <a:p>
            <a:pPr>
              <a:buClr>
                <a:srgbClr val="8C0000"/>
              </a:buClr>
            </a:pPr>
            <a:r>
              <a:rPr lang="en-US" altLang="zh-CN" sz="5400" b="1" dirty="0" smtClean="0">
                <a:solidFill>
                  <a:srgbClr val="C00000"/>
                </a:solidFill>
              </a:rPr>
              <a:t>Recent Directions</a:t>
            </a:r>
            <a:endParaRPr lang="en-US" altLang="zh-CN" sz="5400" b="1" dirty="0">
              <a:solidFill>
                <a:srgbClr val="C00000"/>
              </a:solidFill>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31687036"/>
      </p:ext>
    </p:extLst>
  </p:cSld>
  <p:clrMapOvr>
    <a:masterClrMapping/>
  </p:clrMapOvr>
  <mc:AlternateContent xmlns:mc="http://schemas.openxmlformats.org/markup-compatibility/2006">
    <mc:Choice xmlns:p14="http://schemas.microsoft.com/office/powerpoint/2010/main" Requires="p14">
      <p:transition spd="slow" p14:dur="2000" advTm="64173"/>
    </mc:Choice>
    <mc:Fallback>
      <p:transition spd="slow" advTm="64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3.1   </a:t>
            </a:r>
            <a:r>
              <a:rPr lang="en-US" altLang="zh-CN" sz="2450" dirty="0" smtClean="0">
                <a:sym typeface="Arial" panose="020B0604020202090204" pitchFamily="34" charset="0"/>
              </a:rPr>
              <a:t>Unbiased</a:t>
            </a:r>
            <a:r>
              <a:rPr lang="en-US" altLang="zh-CN" dirty="0" smtClean="0">
                <a:sym typeface="Arial" panose="020B0604020202090204" pitchFamily="34" charset="0"/>
              </a:rPr>
              <a:t> Space Saving (SIGMOD’18) </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99940" y="5996443"/>
            <a:ext cx="11429384" cy="338554"/>
          </a:xfrm>
          <a:prstGeom prst="rect">
            <a:avLst/>
          </a:prstGeom>
          <a:noFill/>
        </p:spPr>
        <p:txBody>
          <a:bodyPr wrap="square" rtlCol="0">
            <a:spAutoFit/>
          </a:bodyPr>
          <a:lstStyle/>
          <a:p>
            <a:pPr marL="228600" indent="-228600">
              <a:buFont typeface="+mj-lt"/>
              <a:buAutoNum type="arabicPeriod"/>
            </a:pPr>
            <a:r>
              <a:rPr lang="en-US" altLang="zh-CN" sz="1600" dirty="0"/>
              <a:t>Daniel Ting. Data sketches for disaggregated subset sum and frequent </a:t>
            </a:r>
            <a:r>
              <a:rPr lang="en-US" altLang="zh-CN" sz="1600" dirty="0" smtClean="0"/>
              <a:t>item estimation</a:t>
            </a:r>
            <a:r>
              <a:rPr lang="en-US" altLang="zh-CN" sz="1600" dirty="0"/>
              <a:t>. In SIGMOD Conference, 2018.</a:t>
            </a:r>
          </a:p>
        </p:txBody>
      </p:sp>
      <p:grpSp>
        <p:nvGrpSpPr>
          <p:cNvPr id="77" name="Group 22"/>
          <p:cNvGrpSpPr>
            <a:grpSpLocks noChangeAspect="1"/>
          </p:cNvGrpSpPr>
          <p:nvPr/>
        </p:nvGrpSpPr>
        <p:grpSpPr>
          <a:xfrm>
            <a:off x="2659525" y="3379094"/>
            <a:ext cx="2074222" cy="347472"/>
            <a:chOff x="582399" y="2356923"/>
            <a:chExt cx="2074221" cy="347472"/>
          </a:xfrm>
        </p:grpSpPr>
        <p:sp>
          <p:nvSpPr>
            <p:cNvPr id="78" name="Rounded Rectangle 30"/>
            <p:cNvSpPr>
              <a:spLocks noChangeAspect="1"/>
            </p:cNvSpPr>
            <p:nvPr/>
          </p:nvSpPr>
          <p:spPr>
            <a:xfrm>
              <a:off x="582399" y="2356923"/>
              <a:ext cx="344646" cy="347472"/>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9" name="Rounded Rectangle 32"/>
            <p:cNvSpPr>
              <a:spLocks noChangeAspect="1"/>
            </p:cNvSpPr>
            <p:nvPr/>
          </p:nvSpPr>
          <p:spPr>
            <a:xfrm>
              <a:off x="928578"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0" name="Rounded Rectangle 33"/>
            <p:cNvSpPr>
              <a:spLocks noChangeAspect="1"/>
            </p:cNvSpPr>
            <p:nvPr/>
          </p:nvSpPr>
          <p:spPr>
            <a:xfrm>
              <a:off x="1273224"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1" name="Rounded Rectangle 34"/>
            <p:cNvSpPr>
              <a:spLocks noChangeAspect="1"/>
            </p:cNvSpPr>
            <p:nvPr/>
          </p:nvSpPr>
          <p:spPr>
            <a:xfrm>
              <a:off x="1619403"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2" name="Rounded Rectangle 35"/>
            <p:cNvSpPr>
              <a:spLocks noChangeAspect="1"/>
            </p:cNvSpPr>
            <p:nvPr/>
          </p:nvSpPr>
          <p:spPr>
            <a:xfrm>
              <a:off x="1965795"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3" name="Rounded Rectangle 41"/>
            <p:cNvSpPr>
              <a:spLocks noChangeAspect="1"/>
            </p:cNvSpPr>
            <p:nvPr/>
          </p:nvSpPr>
          <p:spPr>
            <a:xfrm>
              <a:off x="2311974"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sp>
        <p:nvSpPr>
          <p:cNvPr id="84" name="Rounded Rectangle 47"/>
          <p:cNvSpPr>
            <a:spLocks noChangeAspect="1"/>
          </p:cNvSpPr>
          <p:nvPr/>
        </p:nvSpPr>
        <p:spPr>
          <a:xfrm>
            <a:off x="8231078" y="3358333"/>
            <a:ext cx="344646" cy="347472"/>
          </a:xfrm>
          <a:prstGeom prst="roundRect">
            <a:avLst/>
          </a:prstGeom>
          <a:solidFill>
            <a:srgbClr val="FF26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85" name="Straight Arrow Connector 53"/>
          <p:cNvCxnSpPr/>
          <p:nvPr/>
        </p:nvCxnSpPr>
        <p:spPr>
          <a:xfrm>
            <a:off x="2516742" y="3904523"/>
            <a:ext cx="233402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54"/>
          <p:cNvCxnSpPr/>
          <p:nvPr/>
        </p:nvCxnSpPr>
        <p:spPr>
          <a:xfrm flipV="1">
            <a:off x="7299440" y="3889103"/>
            <a:ext cx="2267233"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7" name="TextBox 61"/>
          <p:cNvSpPr txBox="1"/>
          <p:nvPr/>
        </p:nvSpPr>
        <p:spPr>
          <a:xfrm>
            <a:off x="7437002" y="3413680"/>
            <a:ext cx="184731" cy="369332"/>
          </a:xfrm>
          <a:prstGeom prst="rect">
            <a:avLst/>
          </a:prstGeom>
          <a:noFill/>
        </p:spPr>
        <p:txBody>
          <a:bodyPr wrap="none" rtlCol="0">
            <a:spAutoFit/>
          </a:bodyPr>
          <a:lstStyle/>
          <a:p>
            <a:endParaRPr lang="en-US" dirty="0">
              <a:solidFill>
                <a:srgbClr val="000000"/>
              </a:solidFill>
            </a:endParaRPr>
          </a:p>
        </p:txBody>
      </p:sp>
      <p:grpSp>
        <p:nvGrpSpPr>
          <p:cNvPr id="88" name="Group 19"/>
          <p:cNvGrpSpPr/>
          <p:nvPr/>
        </p:nvGrpSpPr>
        <p:grpSpPr>
          <a:xfrm>
            <a:off x="710932" y="3193204"/>
            <a:ext cx="1750857" cy="1317263"/>
            <a:chOff x="-22665" y="3893132"/>
            <a:chExt cx="1750857" cy="1317263"/>
          </a:xfrm>
        </p:grpSpPr>
        <p:sp>
          <p:nvSpPr>
            <p:cNvPr id="89" name="TextBox 14"/>
            <p:cNvSpPr txBox="1"/>
            <p:nvPr/>
          </p:nvSpPr>
          <p:spPr>
            <a:xfrm>
              <a:off x="459944" y="3893132"/>
              <a:ext cx="864096" cy="523220"/>
            </a:xfrm>
            <a:prstGeom prst="rect">
              <a:avLst/>
            </a:prstGeom>
            <a:noFill/>
          </p:spPr>
          <p:txBody>
            <a:bodyPr wrap="square" rtlCol="0">
              <a:spAutoFit/>
            </a:bodyPr>
            <a:lstStyle/>
            <a:p>
              <a:pPr algn="ctr"/>
              <a:r>
                <a:rPr lang="en-US" sz="2800" dirty="0">
                  <a:solidFill>
                    <a:srgbClr val="000000"/>
                  </a:solidFill>
                  <a:latin typeface="Microsoft YaHei" charset="0"/>
                  <a:ea typeface="Microsoft YaHei" charset="0"/>
                  <a:cs typeface="Microsoft YaHei" charset="0"/>
                </a:rPr>
                <a:t>0:0</a:t>
              </a:r>
              <a:endParaRPr lang="en-US" dirty="0"/>
            </a:p>
          </p:txBody>
        </p:sp>
        <p:sp>
          <p:nvSpPr>
            <p:cNvPr id="90" name="TextBox 40"/>
            <p:cNvSpPr txBox="1"/>
            <p:nvPr/>
          </p:nvSpPr>
          <p:spPr>
            <a:xfrm>
              <a:off x="-22665" y="4687175"/>
              <a:ext cx="864096" cy="523220"/>
            </a:xfrm>
            <a:prstGeom prst="rect">
              <a:avLst/>
            </a:prstGeom>
            <a:noFill/>
          </p:spPr>
          <p:txBody>
            <a:bodyPr wrap="square" rtlCol="0">
              <a:spAutoFit/>
            </a:bodyPr>
            <a:lstStyle/>
            <a:p>
              <a:pPr algn="ctr"/>
              <a:r>
                <a:rPr lang="en-US" sz="2800" dirty="0">
                  <a:solidFill>
                    <a:srgbClr val="000000"/>
                  </a:solidFill>
                  <a:latin typeface="Microsoft YaHei" charset="0"/>
                  <a:ea typeface="Microsoft YaHei" charset="0"/>
                  <a:cs typeface="Microsoft YaHei" charset="0"/>
                </a:rPr>
                <a:t>0:0</a:t>
              </a:r>
              <a:endParaRPr lang="en-US" dirty="0"/>
            </a:p>
          </p:txBody>
        </p:sp>
        <p:sp>
          <p:nvSpPr>
            <p:cNvPr id="91" name="TextBox 44"/>
            <p:cNvSpPr txBox="1"/>
            <p:nvPr/>
          </p:nvSpPr>
          <p:spPr>
            <a:xfrm>
              <a:off x="864096" y="4687175"/>
              <a:ext cx="864096" cy="523220"/>
            </a:xfrm>
            <a:prstGeom prst="rect">
              <a:avLst/>
            </a:prstGeom>
            <a:noFill/>
          </p:spPr>
          <p:txBody>
            <a:bodyPr wrap="square" rtlCol="0">
              <a:spAutoFit/>
            </a:bodyPr>
            <a:lstStyle/>
            <a:p>
              <a:pPr algn="ctr"/>
              <a:r>
                <a:rPr lang="en-US" sz="2800" dirty="0">
                  <a:solidFill>
                    <a:srgbClr val="000000"/>
                  </a:solidFill>
                  <a:latin typeface="Microsoft YaHei" charset="0"/>
                  <a:ea typeface="Microsoft YaHei" charset="0"/>
                  <a:cs typeface="Microsoft YaHei" charset="0"/>
                </a:rPr>
                <a:t>0:0</a:t>
              </a:r>
              <a:endParaRPr lang="en-US" dirty="0"/>
            </a:p>
          </p:txBody>
        </p:sp>
        <p:cxnSp>
          <p:nvCxnSpPr>
            <p:cNvPr id="92" name="Straight Connector 16"/>
            <p:cNvCxnSpPr>
              <a:stCxn id="89" idx="2"/>
              <a:endCxn id="90" idx="0"/>
            </p:cNvCxnSpPr>
            <p:nvPr/>
          </p:nvCxnSpPr>
          <p:spPr>
            <a:xfrm flipH="1">
              <a:off x="409383" y="4416352"/>
              <a:ext cx="482609"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45"/>
            <p:cNvCxnSpPr>
              <a:stCxn id="89" idx="2"/>
              <a:endCxn id="91" idx="0"/>
            </p:cNvCxnSpPr>
            <p:nvPr/>
          </p:nvCxnSpPr>
          <p:spPr>
            <a:xfrm>
              <a:off x="891992" y="4416352"/>
              <a:ext cx="404152"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94" name="Group 21"/>
          <p:cNvGrpSpPr/>
          <p:nvPr/>
        </p:nvGrpSpPr>
        <p:grpSpPr>
          <a:xfrm>
            <a:off x="5269168" y="3206391"/>
            <a:ext cx="1750857" cy="1317719"/>
            <a:chOff x="267205" y="3930645"/>
            <a:chExt cx="1750857" cy="1317719"/>
          </a:xfrm>
        </p:grpSpPr>
        <p:sp>
          <p:nvSpPr>
            <p:cNvPr id="95" name="Rounded Rectangle 51"/>
            <p:cNvSpPr>
              <a:spLocks noChangeAspect="1"/>
            </p:cNvSpPr>
            <p:nvPr/>
          </p:nvSpPr>
          <p:spPr>
            <a:xfrm>
              <a:off x="431614" y="4941168"/>
              <a:ext cx="172323" cy="173736"/>
            </a:xfrm>
            <a:prstGeom prst="roundRect">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6" name="Rounded Rectangle 52"/>
            <p:cNvSpPr>
              <a:spLocks noChangeAspect="1"/>
            </p:cNvSpPr>
            <p:nvPr/>
          </p:nvSpPr>
          <p:spPr>
            <a:xfrm>
              <a:off x="1311388" y="4941168"/>
              <a:ext cx="172323" cy="173736"/>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97" name="Group 62"/>
            <p:cNvGrpSpPr/>
            <p:nvPr/>
          </p:nvGrpSpPr>
          <p:grpSpPr>
            <a:xfrm>
              <a:off x="267205" y="3930645"/>
              <a:ext cx="1750857" cy="1317719"/>
              <a:chOff x="-22665" y="3893132"/>
              <a:chExt cx="1750857" cy="1317719"/>
            </a:xfrm>
          </p:grpSpPr>
          <p:sp>
            <p:nvSpPr>
              <p:cNvPr id="99" name="TextBox 63"/>
              <p:cNvSpPr txBox="1"/>
              <p:nvPr/>
            </p:nvSpPr>
            <p:spPr>
              <a:xfrm>
                <a:off x="459944" y="3893132"/>
                <a:ext cx="864096" cy="523220"/>
              </a:xfrm>
              <a:prstGeom prst="rect">
                <a:avLst/>
              </a:prstGeom>
              <a:noFill/>
            </p:spPr>
            <p:txBody>
              <a:bodyPr wrap="square" rtlCol="0">
                <a:spAutoFit/>
              </a:bodyPr>
              <a:lstStyle/>
              <a:p>
                <a:pPr algn="ctr"/>
                <a:r>
                  <a:rPr lang="zh-CN" altLang="en-US" sz="2800" dirty="0">
                    <a:solidFill>
                      <a:srgbClr val="000000"/>
                    </a:solidFill>
                    <a:latin typeface="Microsoft YaHei" charset="0"/>
                    <a:ea typeface="Microsoft YaHei" charset="0"/>
                    <a:cs typeface="Microsoft YaHei" charset="0"/>
                  </a:rPr>
                  <a:t> </a:t>
                </a: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3</a:t>
                </a:r>
                <a:endParaRPr lang="en-US" dirty="0"/>
              </a:p>
            </p:txBody>
          </p:sp>
          <p:sp>
            <p:nvSpPr>
              <p:cNvPr id="100" name="TextBox 64"/>
              <p:cNvSpPr txBox="1"/>
              <p:nvPr/>
            </p:nvSpPr>
            <p:spPr>
              <a:xfrm>
                <a:off x="-22665"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8</a:t>
                </a:r>
                <a:endParaRPr lang="en-US" dirty="0"/>
              </a:p>
            </p:txBody>
          </p:sp>
          <p:sp>
            <p:nvSpPr>
              <p:cNvPr id="101" name="TextBox 65"/>
              <p:cNvSpPr txBox="1"/>
              <p:nvPr/>
            </p:nvSpPr>
            <p:spPr>
              <a:xfrm>
                <a:off x="864096"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9</a:t>
                </a:r>
                <a:endParaRPr lang="en-US" dirty="0"/>
              </a:p>
            </p:txBody>
          </p:sp>
          <p:cxnSp>
            <p:nvCxnSpPr>
              <p:cNvPr id="102" name="Straight Connector 66"/>
              <p:cNvCxnSpPr/>
              <p:nvPr/>
            </p:nvCxnSpPr>
            <p:spPr>
              <a:xfrm flipH="1">
                <a:off x="409383" y="4416352"/>
                <a:ext cx="482609"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67"/>
              <p:cNvCxnSpPr/>
              <p:nvPr/>
            </p:nvCxnSpPr>
            <p:spPr>
              <a:xfrm>
                <a:off x="891992" y="4416352"/>
                <a:ext cx="404152"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98" name="Rounded Rectangle 68"/>
            <p:cNvSpPr>
              <a:spLocks noChangeAspect="1"/>
            </p:cNvSpPr>
            <p:nvPr/>
          </p:nvSpPr>
          <p:spPr>
            <a:xfrm>
              <a:off x="911424" y="4152458"/>
              <a:ext cx="172323" cy="173736"/>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grpSp>
        <p:nvGrpSpPr>
          <p:cNvPr id="104" name="Group 23"/>
          <p:cNvGrpSpPr/>
          <p:nvPr/>
        </p:nvGrpSpPr>
        <p:grpSpPr>
          <a:xfrm>
            <a:off x="9580626" y="3180322"/>
            <a:ext cx="1750857" cy="1330145"/>
            <a:chOff x="9312572" y="2493187"/>
            <a:chExt cx="1750857" cy="1330145"/>
          </a:xfrm>
        </p:grpSpPr>
        <p:sp>
          <p:nvSpPr>
            <p:cNvPr id="105" name="Rounded Rectangle 60"/>
            <p:cNvSpPr>
              <a:spLocks noChangeAspect="1"/>
            </p:cNvSpPr>
            <p:nvPr/>
          </p:nvSpPr>
          <p:spPr>
            <a:xfrm>
              <a:off x="9958908" y="2696346"/>
              <a:ext cx="172323" cy="173736"/>
            </a:xfrm>
            <a:prstGeom prst="roundRect">
              <a:avLst/>
            </a:prstGeom>
            <a:solidFill>
              <a:srgbClr val="FF26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106" name="Group 69"/>
            <p:cNvGrpSpPr/>
            <p:nvPr/>
          </p:nvGrpSpPr>
          <p:grpSpPr>
            <a:xfrm>
              <a:off x="9312572" y="2493187"/>
              <a:ext cx="1750857" cy="1330145"/>
              <a:chOff x="267205" y="3918219"/>
              <a:chExt cx="1750857" cy="1330145"/>
            </a:xfrm>
          </p:grpSpPr>
          <p:sp>
            <p:nvSpPr>
              <p:cNvPr id="107" name="Rounded Rectangle 70"/>
              <p:cNvSpPr>
                <a:spLocks noChangeAspect="1"/>
              </p:cNvSpPr>
              <p:nvPr/>
            </p:nvSpPr>
            <p:spPr>
              <a:xfrm>
                <a:off x="431614" y="4941168"/>
                <a:ext cx="172323" cy="173736"/>
              </a:xfrm>
              <a:prstGeom prst="roundRect">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ounded Rectangle 71"/>
              <p:cNvSpPr>
                <a:spLocks noChangeAspect="1"/>
              </p:cNvSpPr>
              <p:nvPr/>
            </p:nvSpPr>
            <p:spPr>
              <a:xfrm>
                <a:off x="1311388" y="4941168"/>
                <a:ext cx="172323" cy="173736"/>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nvGrpSpPr>
              <p:cNvPr id="109" name="Group 72"/>
              <p:cNvGrpSpPr/>
              <p:nvPr/>
            </p:nvGrpSpPr>
            <p:grpSpPr>
              <a:xfrm>
                <a:off x="267205" y="3918219"/>
                <a:ext cx="1750857" cy="1330145"/>
                <a:chOff x="-22665" y="3880706"/>
                <a:chExt cx="1750857" cy="1330145"/>
              </a:xfrm>
            </p:grpSpPr>
            <p:sp>
              <p:nvSpPr>
                <p:cNvPr id="110" name="TextBox 74"/>
                <p:cNvSpPr txBox="1"/>
                <p:nvPr/>
              </p:nvSpPr>
              <p:spPr>
                <a:xfrm>
                  <a:off x="459944" y="3880706"/>
                  <a:ext cx="864096" cy="523220"/>
                </a:xfrm>
                <a:prstGeom prst="rect">
                  <a:avLst/>
                </a:prstGeom>
                <a:noFill/>
              </p:spPr>
              <p:txBody>
                <a:bodyPr wrap="square" rtlCol="0">
                  <a:spAutoFit/>
                </a:bodyPr>
                <a:lstStyle/>
                <a:p>
                  <a:pPr algn="ctr"/>
                  <a:r>
                    <a:rPr lang="zh-CN" altLang="en-US" sz="2800" dirty="0">
                      <a:solidFill>
                        <a:srgbClr val="000000"/>
                      </a:solidFill>
                      <a:latin typeface="Microsoft YaHei" charset="0"/>
                      <a:ea typeface="Microsoft YaHei" charset="0"/>
                      <a:cs typeface="Microsoft YaHei" charset="0"/>
                    </a:rPr>
                    <a:t> </a:t>
                  </a:r>
                  <a:r>
                    <a:rPr lang="zh-CN" altLang="en-US" sz="2800" dirty="0" smtClean="0">
                      <a:solidFill>
                        <a:srgbClr val="000000"/>
                      </a:solidFill>
                      <a:latin typeface="Microsoft YaHei" charset="0"/>
                      <a:ea typeface="Microsoft YaHei" charset="0"/>
                      <a:cs typeface="Microsoft YaHei" charset="0"/>
                    </a:rPr>
                    <a:t> </a:t>
                  </a:r>
                  <a:endParaRPr lang="en-US" dirty="0"/>
                </a:p>
              </p:txBody>
            </p:sp>
            <p:sp>
              <p:nvSpPr>
                <p:cNvPr id="111" name="TextBox 75"/>
                <p:cNvSpPr txBox="1"/>
                <p:nvPr/>
              </p:nvSpPr>
              <p:spPr>
                <a:xfrm>
                  <a:off x="-22665"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8</a:t>
                  </a:r>
                  <a:endParaRPr lang="en-US" dirty="0"/>
                </a:p>
              </p:txBody>
            </p:sp>
            <p:sp>
              <p:nvSpPr>
                <p:cNvPr id="112" name="TextBox 76"/>
                <p:cNvSpPr txBox="1"/>
                <p:nvPr/>
              </p:nvSpPr>
              <p:spPr>
                <a:xfrm>
                  <a:off x="864096" y="4687631"/>
                  <a:ext cx="864096" cy="523220"/>
                </a:xfrm>
                <a:prstGeom prst="rect">
                  <a:avLst/>
                </a:prstGeom>
                <a:noFill/>
              </p:spPr>
              <p:txBody>
                <a:bodyPr wrap="square" rtlCol="0">
                  <a:spAutoFit/>
                </a:bodyPr>
                <a:lstStyle/>
                <a:p>
                  <a:pPr algn="ctr"/>
                  <a:r>
                    <a:rPr lang="zh-CN" altLang="en-US" sz="2800" dirty="0" smtClean="0">
                      <a:solidFill>
                        <a:srgbClr val="000000"/>
                      </a:solidFill>
                      <a:latin typeface="Microsoft YaHei" charset="0"/>
                      <a:ea typeface="Microsoft YaHei" charset="0"/>
                      <a:cs typeface="Microsoft YaHei" charset="0"/>
                    </a:rPr>
                    <a:t>  </a:t>
                  </a:r>
                  <a:r>
                    <a:rPr lang="en-US" sz="2800" dirty="0" smtClean="0">
                      <a:solidFill>
                        <a:srgbClr val="000000"/>
                      </a:solidFill>
                      <a:latin typeface="Microsoft YaHei" charset="0"/>
                      <a:ea typeface="Microsoft YaHei" charset="0"/>
                      <a:cs typeface="Microsoft YaHei" charset="0"/>
                    </a:rPr>
                    <a:t>:</a:t>
                  </a:r>
                  <a:r>
                    <a:rPr lang="en-US" altLang="zh-CN" sz="2800" dirty="0" smtClean="0">
                      <a:solidFill>
                        <a:srgbClr val="000000"/>
                      </a:solidFill>
                      <a:latin typeface="Microsoft YaHei" charset="0"/>
                      <a:ea typeface="Microsoft YaHei" charset="0"/>
                      <a:cs typeface="Microsoft YaHei" charset="0"/>
                    </a:rPr>
                    <a:t>9</a:t>
                  </a:r>
                  <a:endParaRPr lang="en-US" dirty="0"/>
                </a:p>
              </p:txBody>
            </p:sp>
            <p:cxnSp>
              <p:nvCxnSpPr>
                <p:cNvPr id="113" name="Straight Connector 77"/>
                <p:cNvCxnSpPr/>
                <p:nvPr/>
              </p:nvCxnSpPr>
              <p:spPr>
                <a:xfrm flipH="1">
                  <a:off x="409383" y="4416352"/>
                  <a:ext cx="482609"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78"/>
                <p:cNvCxnSpPr/>
                <p:nvPr/>
              </p:nvCxnSpPr>
              <p:spPr>
                <a:xfrm>
                  <a:off x="891992" y="4416352"/>
                  <a:ext cx="404152" cy="27082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grpSp>
      <p:sp>
        <p:nvSpPr>
          <p:cNvPr id="115" name="文本框 114"/>
          <p:cNvSpPr txBox="1"/>
          <p:nvPr/>
        </p:nvSpPr>
        <p:spPr>
          <a:xfrm>
            <a:off x="8969246" y="2719341"/>
            <a:ext cx="2860078" cy="369332"/>
          </a:xfrm>
          <a:prstGeom prst="rect">
            <a:avLst/>
          </a:prstGeom>
          <a:noFill/>
        </p:spPr>
        <p:txBody>
          <a:bodyPr wrap="none" rtlCol="0">
            <a:spAutoFit/>
          </a:bodyPr>
          <a:lstStyle/>
          <a:p>
            <a:r>
              <a:rPr lang="zh-CN" altLang="en-US" dirty="0" smtClean="0">
                <a:solidFill>
                  <a:srgbClr val="FF0000"/>
                </a:solidFill>
              </a:rPr>
              <a:t>红色元素，初始频数多少</a:t>
            </a:r>
            <a:r>
              <a:rPr lang="en-US" altLang="zh-CN" dirty="0">
                <a:solidFill>
                  <a:srgbClr val="FF0000"/>
                </a:solidFill>
              </a:rPr>
              <a:t>?</a:t>
            </a:r>
            <a:endParaRPr lang="zh-CN" altLang="en-US" dirty="0">
              <a:solidFill>
                <a:srgbClr val="FF0000"/>
              </a:solidFill>
            </a:endParaRPr>
          </a:p>
        </p:txBody>
      </p:sp>
      <p:sp>
        <p:nvSpPr>
          <p:cNvPr id="3" name="文本框 2"/>
          <p:cNvSpPr txBox="1"/>
          <p:nvPr/>
        </p:nvSpPr>
        <p:spPr>
          <a:xfrm>
            <a:off x="948723" y="1511181"/>
            <a:ext cx="6071302" cy="707886"/>
          </a:xfrm>
          <a:prstGeom prst="rect">
            <a:avLst/>
          </a:prstGeom>
          <a:noFill/>
        </p:spPr>
        <p:txBody>
          <a:bodyPr wrap="square" rtlCol="0">
            <a:spAutoFit/>
          </a:bodyPr>
          <a:lstStyle/>
          <a:p>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1) Increment 1 </a:t>
            </a:r>
          </a:p>
          <a:p>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2) Then replace with a probability of 1/(min+1)</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774450599"/>
      </p:ext>
    </p:extLst>
  </p:cSld>
  <p:clrMapOvr>
    <a:masterClrMapping/>
  </p:clrMapOvr>
  <mc:AlternateContent xmlns:mc="http://schemas.openxmlformats.org/markup-compatibility/2006">
    <mc:Choice xmlns:p14="http://schemas.microsoft.com/office/powerpoint/2010/main" Requires="p14">
      <p:transition spd="slow" p14:dur="2000" advTm="199622"/>
    </mc:Choice>
    <mc:Fallback>
      <p:transition spd="slow" advTm="199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
                </p:tgtEl>
              </p:cMediaNode>
            </p:audio>
          </p:childTnLst>
        </p:cTn>
      </p:par>
    </p:tnLst>
    <p:bldLst>
      <p:bldP spid="84" grpId="0" animBg="1"/>
      <p:bldP spid="115"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3.2   Waving Sketch (SIGKDD’20) </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4466" y="5796975"/>
            <a:ext cx="11429384" cy="584775"/>
          </a:xfrm>
          <a:prstGeom prst="rect">
            <a:avLst/>
          </a:prstGeom>
          <a:noFill/>
        </p:spPr>
        <p:txBody>
          <a:bodyPr wrap="square" rtlCol="0">
            <a:spAutoFit/>
          </a:bodyPr>
          <a:lstStyle/>
          <a:p>
            <a:pPr marL="228600" indent="-228600">
              <a:buFont typeface="+mj-lt"/>
              <a:buAutoNum type="arabicPeriod"/>
            </a:pPr>
            <a:r>
              <a:rPr lang="en-US" altLang="zh-CN" sz="1600" dirty="0" err="1"/>
              <a:t>Jizhou</a:t>
            </a:r>
            <a:r>
              <a:rPr lang="en-US" altLang="zh-CN" sz="1600" dirty="0"/>
              <a:t> Li, </a:t>
            </a:r>
            <a:r>
              <a:rPr lang="en-US" altLang="zh-CN" sz="1600" dirty="0" err="1"/>
              <a:t>Zikun</a:t>
            </a:r>
            <a:r>
              <a:rPr lang="en-US" altLang="zh-CN" sz="1600" dirty="0"/>
              <a:t> Li, </a:t>
            </a:r>
            <a:r>
              <a:rPr lang="en-US" altLang="zh-CN" sz="1600" dirty="0" err="1"/>
              <a:t>Yifei</a:t>
            </a:r>
            <a:r>
              <a:rPr lang="en-US" altLang="zh-CN" sz="1600" dirty="0"/>
              <a:t> Xu, </a:t>
            </a:r>
            <a:r>
              <a:rPr lang="en-US" altLang="zh-CN" sz="1600" dirty="0" err="1"/>
              <a:t>Shiqi</a:t>
            </a:r>
            <a:r>
              <a:rPr lang="en-US" altLang="zh-CN" sz="1600" dirty="0"/>
              <a:t> Jiang, </a:t>
            </a:r>
            <a:r>
              <a:rPr lang="en-US" altLang="zh-CN" sz="1600" u="sng" dirty="0"/>
              <a:t>Tong Yang</a:t>
            </a:r>
            <a:r>
              <a:rPr lang="en-US" altLang="zh-CN" sz="1600" dirty="0"/>
              <a:t>, Bin Cui, </a:t>
            </a:r>
            <a:r>
              <a:rPr lang="en-US" altLang="zh-CN" sz="1600" dirty="0" err="1"/>
              <a:t>Yafei</a:t>
            </a:r>
            <a:r>
              <a:rPr lang="en-US" altLang="zh-CN" sz="1600" dirty="0"/>
              <a:t> Dai and Gong Zhang. </a:t>
            </a:r>
            <a:r>
              <a:rPr lang="en-US" altLang="zh-CN" sz="1600" dirty="0" err="1"/>
              <a:t>WavingSketch</a:t>
            </a:r>
            <a:r>
              <a:rPr lang="en-US" altLang="zh-CN" sz="1600" dirty="0"/>
              <a:t>: An Unbiased and Generic Sketch for Finding Top-k Items in Data Streams. ACM SIGKDD 2020</a:t>
            </a:r>
          </a:p>
        </p:txBody>
      </p:sp>
      <p:grpSp>
        <p:nvGrpSpPr>
          <p:cNvPr id="7" name="组合 6"/>
          <p:cNvGrpSpPr/>
          <p:nvPr/>
        </p:nvGrpSpPr>
        <p:grpSpPr>
          <a:xfrm>
            <a:off x="2338224" y="1638319"/>
            <a:ext cx="6815503" cy="3001775"/>
            <a:chOff x="4465605" y="3816347"/>
            <a:chExt cx="7421596" cy="2816464"/>
          </a:xfrm>
        </p:grpSpPr>
        <p:grpSp>
          <p:nvGrpSpPr>
            <p:cNvPr id="8" name="组合 7"/>
            <p:cNvGrpSpPr/>
            <p:nvPr/>
          </p:nvGrpSpPr>
          <p:grpSpPr>
            <a:xfrm>
              <a:off x="6038654" y="3816347"/>
              <a:ext cx="5848547" cy="2816464"/>
              <a:chOff x="4514653" y="3044768"/>
              <a:chExt cx="6827018" cy="3306027"/>
            </a:xfrm>
          </p:grpSpPr>
          <p:cxnSp>
            <p:nvCxnSpPr>
              <p:cNvPr id="13" name="直接连接符 12"/>
              <p:cNvCxnSpPr/>
              <p:nvPr/>
            </p:nvCxnSpPr>
            <p:spPr>
              <a:xfrm>
                <a:off x="4514653" y="5303951"/>
                <a:ext cx="4099143" cy="0"/>
              </a:xfrm>
              <a:prstGeom prst="line">
                <a:avLst/>
              </a:prstGeom>
              <a:ln w="34925">
                <a:solidFill>
                  <a:schemeClr val="tx1"/>
                </a:solidFill>
              </a:ln>
            </p:spPr>
            <p:style>
              <a:lnRef idx="1">
                <a:schemeClr val="dk1"/>
              </a:lnRef>
              <a:fillRef idx="0">
                <a:schemeClr val="dk1"/>
              </a:fillRef>
              <a:effectRef idx="0">
                <a:schemeClr val="dk1"/>
              </a:effectRef>
              <a:fontRef idx="minor">
                <a:schemeClr val="tx1"/>
              </a:fontRef>
            </p:style>
          </p:cxnSp>
          <p:sp>
            <p:nvSpPr>
              <p:cNvPr id="14" name="任意多边形 13"/>
              <p:cNvSpPr/>
              <p:nvPr/>
            </p:nvSpPr>
            <p:spPr>
              <a:xfrm flipH="1">
                <a:off x="4887036" y="4884010"/>
                <a:ext cx="285464" cy="419941"/>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flipH="1">
                <a:off x="5578768" y="4699524"/>
                <a:ext cx="410873" cy="604427"/>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flipH="1">
                <a:off x="5230694" y="5034915"/>
                <a:ext cx="182882" cy="269035"/>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flipH="1">
                <a:off x="4590645" y="5005887"/>
                <a:ext cx="186515" cy="274379"/>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V="1">
                <a:off x="4738637" y="5303950"/>
                <a:ext cx="452610" cy="665827"/>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flipH="1">
                <a:off x="6168487" y="4884010"/>
                <a:ext cx="274303" cy="403522"/>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flipV="1">
                <a:off x="6062809" y="5295742"/>
                <a:ext cx="329397" cy="484571"/>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5413577" y="5295742"/>
                <a:ext cx="181878" cy="267557"/>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flipV="1">
                <a:off x="6479945" y="5309294"/>
                <a:ext cx="236804" cy="348358"/>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flipH="1">
                <a:off x="6479945" y="3453659"/>
                <a:ext cx="1252196" cy="1842082"/>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flipV="1">
                <a:off x="7393774" y="5295742"/>
                <a:ext cx="181878" cy="267557"/>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flipV="1">
                <a:off x="7778623" y="5303950"/>
                <a:ext cx="387122" cy="569489"/>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flipH="1">
                <a:off x="8034988" y="4863957"/>
                <a:ext cx="293515" cy="431784"/>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328503" y="4198132"/>
                <a:ext cx="607307" cy="788866"/>
              </a:xfrm>
              <a:prstGeom prst="rect">
                <a:avLst/>
              </a:prstGeom>
              <a:noFill/>
            </p:spPr>
            <p:txBody>
              <a:bodyPr wrap="square" rtlCol="0">
                <a:spAutoFit/>
              </a:bodyPr>
              <a:lstStyle/>
              <a:p>
                <a:r>
                  <a:rPr lang="en-US" altLang="zh-CN" sz="3200" dirty="0" smtClean="0">
                    <a:solidFill>
                      <a:schemeClr val="tx2"/>
                    </a:solidFill>
                  </a:rPr>
                  <a:t>+</a:t>
                </a:r>
                <a:endParaRPr lang="zh-CN" altLang="en-US" sz="3200" dirty="0">
                  <a:solidFill>
                    <a:schemeClr val="tx2"/>
                  </a:solidFill>
                </a:endParaRPr>
              </a:p>
            </p:txBody>
          </p:sp>
          <p:sp>
            <p:nvSpPr>
              <p:cNvPr id="28" name="文本框 27"/>
              <p:cNvSpPr txBox="1"/>
              <p:nvPr/>
            </p:nvSpPr>
            <p:spPr>
              <a:xfrm>
                <a:off x="4718499" y="3309294"/>
                <a:ext cx="1554741" cy="1005228"/>
              </a:xfrm>
              <a:prstGeom prst="rect">
                <a:avLst/>
              </a:prstGeom>
              <a:noFill/>
            </p:spPr>
            <p:txBody>
              <a:bodyPr wrap="square" rtlCol="0">
                <a:spAutoFit/>
              </a:bodyPr>
              <a:lstStyle/>
              <a:p>
                <a:r>
                  <a:rPr lang="en-US" altLang="zh-CN" dirty="0" smtClean="0">
                    <a:solidFill>
                      <a:schemeClr val="tx2"/>
                    </a:solidFill>
                  </a:rPr>
                  <a:t>Waving Counter</a:t>
                </a:r>
                <a:endParaRPr lang="zh-CN" altLang="en-US" dirty="0">
                  <a:solidFill>
                    <a:schemeClr val="tx2"/>
                  </a:solidFill>
                </a:endParaRPr>
              </a:p>
            </p:txBody>
          </p:sp>
          <p:sp>
            <p:nvSpPr>
              <p:cNvPr id="30" name="文本框 29"/>
              <p:cNvSpPr txBox="1"/>
              <p:nvPr/>
            </p:nvSpPr>
            <p:spPr>
              <a:xfrm>
                <a:off x="8385309" y="5561929"/>
                <a:ext cx="607307" cy="788866"/>
              </a:xfrm>
              <a:prstGeom prst="rect">
                <a:avLst/>
              </a:prstGeom>
              <a:noFill/>
            </p:spPr>
            <p:txBody>
              <a:bodyPr wrap="square" rtlCol="0">
                <a:spAutoFit/>
              </a:bodyPr>
              <a:lstStyle/>
              <a:p>
                <a:r>
                  <a:rPr lang="en-US" altLang="zh-CN" sz="3200" dirty="0" smtClean="0">
                    <a:solidFill>
                      <a:schemeClr val="tx2"/>
                    </a:solidFill>
                  </a:rPr>
                  <a:t>-</a:t>
                </a:r>
                <a:endParaRPr lang="zh-CN" altLang="en-US" sz="3200" dirty="0">
                  <a:solidFill>
                    <a:schemeClr val="tx2"/>
                  </a:solidFill>
                </a:endParaRPr>
              </a:p>
            </p:txBody>
          </p:sp>
          <p:sp>
            <p:nvSpPr>
              <p:cNvPr id="31" name="文本框 30"/>
              <p:cNvSpPr txBox="1"/>
              <p:nvPr/>
            </p:nvSpPr>
            <p:spPr>
              <a:xfrm>
                <a:off x="8920316" y="4826656"/>
                <a:ext cx="607307" cy="788866"/>
              </a:xfrm>
              <a:prstGeom prst="rect">
                <a:avLst/>
              </a:prstGeom>
              <a:noFill/>
            </p:spPr>
            <p:txBody>
              <a:bodyPr wrap="square" rtlCol="0">
                <a:spAutoFit/>
              </a:bodyPr>
              <a:lstStyle/>
              <a:p>
                <a:r>
                  <a:rPr lang="en-US" altLang="zh-CN" sz="3200" dirty="0" smtClean="0">
                    <a:solidFill>
                      <a:schemeClr val="tx2"/>
                    </a:solidFill>
                  </a:rPr>
                  <a:t>=</a:t>
                </a:r>
                <a:endParaRPr lang="zh-CN" altLang="en-US" sz="3200" dirty="0">
                  <a:solidFill>
                    <a:schemeClr val="tx2"/>
                  </a:solidFill>
                </a:endParaRPr>
              </a:p>
            </p:txBody>
          </p:sp>
          <p:cxnSp>
            <p:nvCxnSpPr>
              <p:cNvPr id="32" name="直接连接符 31"/>
              <p:cNvCxnSpPr/>
              <p:nvPr/>
            </p:nvCxnSpPr>
            <p:spPr>
              <a:xfrm flipV="1">
                <a:off x="9758691" y="5290888"/>
                <a:ext cx="1582980" cy="0"/>
              </a:xfrm>
              <a:prstGeom prst="line">
                <a:avLst/>
              </a:prstGeom>
              <a:ln w="34925">
                <a:solidFill>
                  <a:schemeClr val="tx1"/>
                </a:solidFill>
              </a:ln>
            </p:spPr>
            <p:style>
              <a:lnRef idx="1">
                <a:schemeClr val="dk1"/>
              </a:lnRef>
              <a:fillRef idx="0">
                <a:schemeClr val="dk1"/>
              </a:fillRef>
              <a:effectRef idx="0">
                <a:schemeClr val="dk1"/>
              </a:effectRef>
              <a:fontRef idx="minor">
                <a:schemeClr val="tx1"/>
              </a:fontRef>
            </p:style>
          </p:cxnSp>
          <p:sp>
            <p:nvSpPr>
              <p:cNvPr id="33" name="任意多边形 32"/>
              <p:cNvSpPr/>
              <p:nvPr/>
            </p:nvSpPr>
            <p:spPr>
              <a:xfrm flipH="1">
                <a:off x="9902518" y="3438184"/>
                <a:ext cx="1252196" cy="1842082"/>
              </a:xfrm>
              <a:custGeom>
                <a:avLst/>
                <a:gdLst>
                  <a:gd name="connsiteX0" fmla="*/ 0 w 823912"/>
                  <a:gd name="connsiteY0" fmla="*/ 800100 h 800100"/>
                  <a:gd name="connsiteX1" fmla="*/ 228600 w 823912"/>
                  <a:gd name="connsiteY1" fmla="*/ 661987 h 800100"/>
                  <a:gd name="connsiteX2" fmla="*/ 414337 w 823912"/>
                  <a:gd name="connsiteY2" fmla="*/ 0 h 800100"/>
                  <a:gd name="connsiteX3" fmla="*/ 595312 w 823912"/>
                  <a:gd name="connsiteY3" fmla="*/ 666750 h 800100"/>
                  <a:gd name="connsiteX4" fmla="*/ 823912 w 823912"/>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800100">
                    <a:moveTo>
                      <a:pt x="0" y="800100"/>
                    </a:moveTo>
                    <a:cubicBezTo>
                      <a:pt x="79772" y="797718"/>
                      <a:pt x="159544" y="795337"/>
                      <a:pt x="228600" y="661987"/>
                    </a:cubicBezTo>
                    <a:cubicBezTo>
                      <a:pt x="297656" y="528637"/>
                      <a:pt x="353218" y="-794"/>
                      <a:pt x="414337" y="0"/>
                    </a:cubicBezTo>
                    <a:cubicBezTo>
                      <a:pt x="475456" y="794"/>
                      <a:pt x="527050" y="533400"/>
                      <a:pt x="595312" y="666750"/>
                    </a:cubicBezTo>
                    <a:cubicBezTo>
                      <a:pt x="663574" y="800100"/>
                      <a:pt x="743743" y="800100"/>
                      <a:pt x="823912" y="8001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弧形 33"/>
              <p:cNvSpPr/>
              <p:nvPr/>
            </p:nvSpPr>
            <p:spPr>
              <a:xfrm>
                <a:off x="6975897" y="3553391"/>
                <a:ext cx="3642564" cy="1407120"/>
              </a:xfrm>
              <a:prstGeom prst="arc">
                <a:avLst>
                  <a:gd name="adj1" fmla="val 12051065"/>
                  <a:gd name="adj2" fmla="val 20464587"/>
                </a:avLst>
              </a:prstGeom>
              <a:ln>
                <a:solidFill>
                  <a:schemeClr val="tx1"/>
                </a:solidFill>
                <a:headEnd type="arrow"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8249383" y="3044768"/>
                <a:ext cx="1653134" cy="574416"/>
              </a:xfrm>
              <a:prstGeom prst="rect">
                <a:avLst/>
              </a:prstGeom>
              <a:noFill/>
            </p:spPr>
            <p:txBody>
              <a:bodyPr wrap="square" rtlCol="0">
                <a:spAutoFit/>
              </a:bodyPr>
              <a:lstStyle/>
              <a:p>
                <a:r>
                  <a:rPr lang="en-US" altLang="zh-CN" dirty="0" smtClean="0">
                    <a:solidFill>
                      <a:schemeClr val="tx2"/>
                    </a:solidFill>
                  </a:rPr>
                  <a:t>catch!</a:t>
                </a:r>
                <a:endParaRPr lang="zh-CN" altLang="en-US" dirty="0">
                  <a:solidFill>
                    <a:schemeClr val="tx2"/>
                  </a:solidFill>
                </a:endParaRPr>
              </a:p>
            </p:txBody>
          </p:sp>
        </p:grpSp>
        <p:sp>
          <p:nvSpPr>
            <p:cNvPr id="9" name="文本框 8"/>
            <p:cNvSpPr txBox="1"/>
            <p:nvPr/>
          </p:nvSpPr>
          <p:spPr>
            <a:xfrm>
              <a:off x="4465605" y="5478730"/>
              <a:ext cx="935803" cy="489355"/>
            </a:xfrm>
            <a:prstGeom prst="rect">
              <a:avLst/>
            </a:prstGeom>
            <a:noFill/>
          </p:spPr>
          <p:txBody>
            <a:bodyPr wrap="square" rtlCol="0">
              <a:spAutoFit/>
            </a:bodyPr>
            <a:lstStyle/>
            <a:p>
              <a:r>
                <a:rPr lang="en-US" altLang="zh-CN" dirty="0" smtClean="0">
                  <a:solidFill>
                    <a:schemeClr val="tx2"/>
                  </a:solidFill>
                </a:rPr>
                <a:t>flow</a:t>
              </a:r>
              <a:endParaRPr lang="zh-CN" altLang="en-US" dirty="0">
                <a:solidFill>
                  <a:schemeClr val="tx2"/>
                </a:solidFill>
              </a:endParaRPr>
            </a:p>
          </p:txBody>
        </p:sp>
        <p:cxnSp>
          <p:nvCxnSpPr>
            <p:cNvPr id="10" name="直接箭头连接符 9"/>
            <p:cNvCxnSpPr/>
            <p:nvPr/>
          </p:nvCxnSpPr>
          <p:spPr>
            <a:xfrm flipV="1">
              <a:off x="5297714" y="5550066"/>
              <a:ext cx="576000" cy="179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293760" y="5736457"/>
              <a:ext cx="576000" cy="18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61281" y="5126087"/>
              <a:ext cx="935803" cy="448575"/>
            </a:xfrm>
            <a:prstGeom prst="rect">
              <a:avLst/>
            </a:prstGeom>
            <a:noFill/>
          </p:spPr>
          <p:txBody>
            <a:bodyPr wrap="square" rtlCol="0">
              <a:spAutoFit/>
            </a:bodyPr>
            <a:lstStyle/>
            <a:p>
              <a:r>
                <a:rPr lang="en-US" altLang="zh-CN" sz="1600" dirty="0">
                  <a:solidFill>
                    <a:schemeClr val="tx2"/>
                  </a:solidFill>
                </a:rPr>
                <a:t>h</a:t>
              </a:r>
              <a:r>
                <a:rPr lang="en-US" altLang="zh-CN" sz="1600" dirty="0" smtClean="0">
                  <a:solidFill>
                    <a:schemeClr val="tx2"/>
                  </a:solidFill>
                </a:rPr>
                <a:t>ash</a:t>
              </a:r>
            </a:p>
          </p:txBody>
        </p:sp>
      </p:gr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212000474"/>
      </p:ext>
    </p:extLst>
  </p:cSld>
  <p:clrMapOvr>
    <a:masterClrMapping/>
  </p:clrMapOvr>
  <mc:AlternateContent xmlns:mc="http://schemas.openxmlformats.org/markup-compatibility/2006">
    <mc:Choice xmlns:p14="http://schemas.microsoft.com/office/powerpoint/2010/main" Requires="p14">
      <p:transition spd="slow" p14:dur="2000" advTm="115973"/>
    </mc:Choice>
    <mc:Fallback>
      <p:transition spd="slow" advTm="115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3.2   Waving Sketch (SIGKDD’20) </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4466" y="5796975"/>
            <a:ext cx="11429384" cy="584775"/>
          </a:xfrm>
          <a:prstGeom prst="rect">
            <a:avLst/>
          </a:prstGeom>
          <a:noFill/>
        </p:spPr>
        <p:txBody>
          <a:bodyPr wrap="square" rtlCol="0">
            <a:spAutoFit/>
          </a:bodyPr>
          <a:lstStyle/>
          <a:p>
            <a:pPr marL="228600" indent="-228600">
              <a:buFont typeface="+mj-lt"/>
              <a:buAutoNum type="arabicPeriod"/>
            </a:pPr>
            <a:r>
              <a:rPr lang="en-US" altLang="zh-CN" sz="1600" dirty="0" err="1"/>
              <a:t>Jizhou</a:t>
            </a:r>
            <a:r>
              <a:rPr lang="en-US" altLang="zh-CN" sz="1600" dirty="0"/>
              <a:t> Li, </a:t>
            </a:r>
            <a:r>
              <a:rPr lang="en-US" altLang="zh-CN" sz="1600" dirty="0" err="1"/>
              <a:t>Zikun</a:t>
            </a:r>
            <a:r>
              <a:rPr lang="en-US" altLang="zh-CN" sz="1600" dirty="0"/>
              <a:t> Li, </a:t>
            </a:r>
            <a:r>
              <a:rPr lang="en-US" altLang="zh-CN" sz="1600" dirty="0" err="1"/>
              <a:t>Yifei</a:t>
            </a:r>
            <a:r>
              <a:rPr lang="en-US" altLang="zh-CN" sz="1600" dirty="0"/>
              <a:t> Xu, </a:t>
            </a:r>
            <a:r>
              <a:rPr lang="en-US" altLang="zh-CN" sz="1600" dirty="0" err="1"/>
              <a:t>Shiqi</a:t>
            </a:r>
            <a:r>
              <a:rPr lang="en-US" altLang="zh-CN" sz="1600" dirty="0"/>
              <a:t> Jiang, </a:t>
            </a:r>
            <a:r>
              <a:rPr lang="en-US" altLang="zh-CN" sz="1600" u="sng" dirty="0"/>
              <a:t>Tong Yang</a:t>
            </a:r>
            <a:r>
              <a:rPr lang="en-US" altLang="zh-CN" sz="1600" dirty="0"/>
              <a:t>, Bin Cui, </a:t>
            </a:r>
            <a:r>
              <a:rPr lang="en-US" altLang="zh-CN" sz="1600" dirty="0" err="1"/>
              <a:t>Yafei</a:t>
            </a:r>
            <a:r>
              <a:rPr lang="en-US" altLang="zh-CN" sz="1600" dirty="0"/>
              <a:t> Dai and Gong Zhang. </a:t>
            </a:r>
            <a:r>
              <a:rPr lang="en-US" altLang="zh-CN" sz="1600" dirty="0" err="1"/>
              <a:t>WavingSketch</a:t>
            </a:r>
            <a:r>
              <a:rPr lang="en-US" altLang="zh-CN" sz="1600" dirty="0"/>
              <a:t>: An Unbiased and Generic Sketch for Finding Top-k Items in Data Streams. ACM SIGKDD 2020</a:t>
            </a: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0991" y="1132113"/>
            <a:ext cx="8878069" cy="4496190"/>
          </a:xfrm>
          <a:prstGeom prst="rect">
            <a:avLst/>
          </a:prstGeom>
        </p:spPr>
      </p:pic>
      <p:sp>
        <p:nvSpPr>
          <p:cNvPr id="5" name="矩形 4"/>
          <p:cNvSpPr/>
          <p:nvPr/>
        </p:nvSpPr>
        <p:spPr>
          <a:xfrm>
            <a:off x="7590585" y="845093"/>
            <a:ext cx="2642070" cy="369332"/>
          </a:xfrm>
          <a:prstGeom prst="rect">
            <a:avLst/>
          </a:prstGeom>
        </p:spPr>
        <p:txBody>
          <a:bodyPr wrap="none">
            <a:spAutoFit/>
          </a:bodyPr>
          <a:lstStyle/>
          <a:p>
            <a:r>
              <a:rPr lang="en-US" altLang="zh-CN" b="1" dirty="0">
                <a:solidFill>
                  <a:srgbClr val="C00000"/>
                </a:solidFill>
                <a:latin typeface="LinLibertineT"/>
              </a:rPr>
              <a:t>286 times lower </a:t>
            </a:r>
            <a:r>
              <a:rPr lang="en-US" altLang="zh-CN" b="1" dirty="0" smtClean="0">
                <a:solidFill>
                  <a:srgbClr val="C00000"/>
                </a:solidFill>
                <a:latin typeface="LinLibertineT"/>
              </a:rPr>
              <a:t>error</a:t>
            </a:r>
            <a:endParaRPr lang="zh-CN" altLang="en-US" b="1" dirty="0">
              <a:solidFill>
                <a:srgbClr val="C00000"/>
              </a:solidFill>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947662102"/>
      </p:ext>
    </p:extLst>
  </p:cSld>
  <p:clrMapOvr>
    <a:masterClrMapping/>
  </p:clrMapOvr>
  <mc:AlternateContent xmlns:mc="http://schemas.openxmlformats.org/markup-compatibility/2006">
    <mc:Choice xmlns:p14="http://schemas.microsoft.com/office/powerpoint/2010/main" Requires="p14">
      <p:transition spd="slow" p14:dur="2000" advTm="56485"/>
    </mc:Choice>
    <mc:Fallback>
      <p:transition spd="slow" advTm="56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3.3   Sliding Sketch (SIGKDD’20)</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4466" y="5796975"/>
            <a:ext cx="11429384" cy="584775"/>
          </a:xfrm>
          <a:prstGeom prst="rect">
            <a:avLst/>
          </a:prstGeom>
          <a:noFill/>
        </p:spPr>
        <p:txBody>
          <a:bodyPr wrap="square" rtlCol="0">
            <a:spAutoFit/>
          </a:bodyPr>
          <a:lstStyle/>
          <a:p>
            <a:pPr marL="228600" indent="-228600">
              <a:buFont typeface="+mj-lt"/>
              <a:buAutoNum type="arabicPeriod"/>
            </a:pPr>
            <a:r>
              <a:rPr lang="en-US" altLang="zh-CN" sz="1600" dirty="0" err="1"/>
              <a:t>Xiangyang</a:t>
            </a:r>
            <a:r>
              <a:rPr lang="en-US" altLang="zh-CN" sz="1600" dirty="0"/>
              <a:t> Gou, Long He, </a:t>
            </a:r>
            <a:r>
              <a:rPr lang="en-US" altLang="zh-CN" sz="1600" dirty="0" err="1"/>
              <a:t>Yinda</a:t>
            </a:r>
            <a:r>
              <a:rPr lang="en-US" altLang="zh-CN" sz="1600" dirty="0"/>
              <a:t> Zhang, </a:t>
            </a:r>
            <a:r>
              <a:rPr lang="en-US" altLang="zh-CN" sz="1600" dirty="0" err="1"/>
              <a:t>Ke</a:t>
            </a:r>
            <a:r>
              <a:rPr lang="en-US" altLang="zh-CN" sz="1600" dirty="0"/>
              <a:t> Wang, </a:t>
            </a:r>
            <a:r>
              <a:rPr lang="en-US" altLang="zh-CN" sz="1600" dirty="0" err="1"/>
              <a:t>Xilai</a:t>
            </a:r>
            <a:r>
              <a:rPr lang="en-US" altLang="zh-CN" sz="1600" dirty="0"/>
              <a:t> Liu, </a:t>
            </a:r>
            <a:r>
              <a:rPr lang="en-US" altLang="zh-CN" sz="1600" u="sng" dirty="0"/>
              <a:t>Tong Yang</a:t>
            </a:r>
            <a:r>
              <a:rPr lang="en-US" altLang="zh-CN" sz="1600" dirty="0"/>
              <a:t>, Yi Wang and Bin Cui. Sliding Sketches: A Framework using Time Zones for Data Stream Processing in Sliding Windows. ACM SIGKDD 2020</a:t>
            </a: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2347" y="1111045"/>
            <a:ext cx="7818527" cy="4414683"/>
          </a:xfrm>
          <a:prstGeom prst="rect">
            <a:avLst/>
          </a:prstGeom>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832479526"/>
      </p:ext>
    </p:extLst>
  </p:cSld>
  <p:clrMapOvr>
    <a:masterClrMapping/>
  </p:clrMapOvr>
  <mc:AlternateContent xmlns:mc="http://schemas.openxmlformats.org/markup-compatibility/2006">
    <mc:Choice xmlns:p14="http://schemas.microsoft.com/office/powerpoint/2010/main" Requires="p14">
      <p:transition spd="slow" p14:dur="2000" advTm="113334"/>
    </mc:Choice>
    <mc:Fallback>
      <p:transition spd="slow" advTm="113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3.3   Sliding Sketch (SIGKDD’20)</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4466" y="5796975"/>
            <a:ext cx="11429384" cy="584775"/>
          </a:xfrm>
          <a:prstGeom prst="rect">
            <a:avLst/>
          </a:prstGeom>
          <a:noFill/>
        </p:spPr>
        <p:txBody>
          <a:bodyPr wrap="square" rtlCol="0">
            <a:spAutoFit/>
          </a:bodyPr>
          <a:lstStyle/>
          <a:p>
            <a:pPr marL="228600" indent="-228600">
              <a:buFont typeface="+mj-lt"/>
              <a:buAutoNum type="arabicPeriod"/>
            </a:pPr>
            <a:r>
              <a:rPr lang="en-US" altLang="zh-CN" sz="1600" dirty="0" err="1"/>
              <a:t>Xiangyang</a:t>
            </a:r>
            <a:r>
              <a:rPr lang="en-US" altLang="zh-CN" sz="1600" dirty="0"/>
              <a:t> Gou, Long He, </a:t>
            </a:r>
            <a:r>
              <a:rPr lang="en-US" altLang="zh-CN" sz="1600" dirty="0" err="1"/>
              <a:t>Yinda</a:t>
            </a:r>
            <a:r>
              <a:rPr lang="en-US" altLang="zh-CN" sz="1600" dirty="0"/>
              <a:t> Zhang, </a:t>
            </a:r>
            <a:r>
              <a:rPr lang="en-US" altLang="zh-CN" sz="1600" dirty="0" err="1"/>
              <a:t>Ke</a:t>
            </a:r>
            <a:r>
              <a:rPr lang="en-US" altLang="zh-CN" sz="1600" dirty="0"/>
              <a:t> Wang, </a:t>
            </a:r>
            <a:r>
              <a:rPr lang="en-US" altLang="zh-CN" sz="1600" dirty="0" err="1"/>
              <a:t>Xilai</a:t>
            </a:r>
            <a:r>
              <a:rPr lang="en-US" altLang="zh-CN" sz="1600" dirty="0"/>
              <a:t> Liu, </a:t>
            </a:r>
            <a:r>
              <a:rPr lang="en-US" altLang="zh-CN" sz="1600" u="sng" dirty="0"/>
              <a:t>Tong Yang</a:t>
            </a:r>
            <a:r>
              <a:rPr lang="en-US" altLang="zh-CN" sz="1600" dirty="0"/>
              <a:t>, Yi Wang and Bin Cui. Sliding Sketches: A Framework using Time Zones for Data Stream Processing in Sliding Windows. ACM SIGKDD 2020</a:t>
            </a:r>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6570" y="939624"/>
            <a:ext cx="6199127" cy="2177143"/>
          </a:xfrm>
          <a:prstGeom prst="rect">
            <a:avLst/>
          </a:prstGeom>
        </p:spPr>
      </p:pic>
      <p:sp>
        <p:nvSpPr>
          <p:cNvPr id="7" name="矩形 6"/>
          <p:cNvSpPr/>
          <p:nvPr/>
        </p:nvSpPr>
        <p:spPr>
          <a:xfrm>
            <a:off x="1469326" y="4605482"/>
            <a:ext cx="9640388" cy="50192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H="1">
            <a:off x="3811931" y="4605482"/>
            <a:ext cx="1" cy="5019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6154537" y="4605481"/>
            <a:ext cx="1" cy="5019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8632124" y="4605480"/>
            <a:ext cx="1" cy="5019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1626080" y="4706808"/>
            <a:ext cx="261257" cy="32221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2311881" y="4706808"/>
            <a:ext cx="261257" cy="322217"/>
          </a:xfrm>
          <a:prstGeom prst="round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3100006" y="4706807"/>
            <a:ext cx="261257" cy="32221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185856" y="4692360"/>
            <a:ext cx="261257" cy="322217"/>
          </a:xfrm>
          <a:prstGeom prst="round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821037" y="4685429"/>
            <a:ext cx="261257" cy="322217"/>
          </a:xfrm>
          <a:prstGeom prst="round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5475269" y="4695331"/>
            <a:ext cx="261257" cy="32221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510499" y="4695330"/>
            <a:ext cx="261257" cy="322217"/>
          </a:xfrm>
          <a:prstGeom prst="round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7232225" y="4692361"/>
            <a:ext cx="261257" cy="32221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046474" y="4695331"/>
            <a:ext cx="261257" cy="32221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9053403" y="4680879"/>
            <a:ext cx="261257" cy="32221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9796352" y="4685034"/>
            <a:ext cx="261257" cy="322217"/>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10521884" y="4678107"/>
            <a:ext cx="261257" cy="322217"/>
          </a:xfrm>
          <a:prstGeom prst="round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838749" y="5178694"/>
            <a:ext cx="261257" cy="322217"/>
          </a:xfrm>
          <a:prstGeom prst="round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252715" y="5121866"/>
            <a:ext cx="2122697" cy="400110"/>
          </a:xfrm>
          <a:prstGeom prst="rect">
            <a:avLst/>
          </a:prstGeom>
          <a:noFill/>
        </p:spPr>
        <p:txBody>
          <a:bodyPr wrap="none" rtlCol="0">
            <a:spAutoFit/>
          </a:bodyPr>
          <a:lstStyle/>
          <a:p>
            <a:r>
              <a:rPr lang="en-US" altLang="zh-CN" sz="2000" b="1" dirty="0" smtClean="0"/>
              <a:t>Mapped buckets</a:t>
            </a:r>
            <a:endParaRPr lang="zh-CN" altLang="en-US" sz="2000" b="1" dirty="0"/>
          </a:p>
        </p:txBody>
      </p:sp>
      <p:sp>
        <p:nvSpPr>
          <p:cNvPr id="25" name="圆角矩形 24"/>
          <p:cNvSpPr/>
          <p:nvPr/>
        </p:nvSpPr>
        <p:spPr>
          <a:xfrm>
            <a:off x="6783730" y="5178694"/>
            <a:ext cx="261257" cy="322217"/>
          </a:xfrm>
          <a:prstGeom prst="round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282708" y="5095207"/>
            <a:ext cx="2165978" cy="400110"/>
          </a:xfrm>
          <a:prstGeom prst="rect">
            <a:avLst/>
          </a:prstGeom>
          <a:noFill/>
        </p:spPr>
        <p:txBody>
          <a:bodyPr wrap="none" rtlCol="0">
            <a:spAutoFit/>
          </a:bodyPr>
          <a:lstStyle/>
          <a:p>
            <a:r>
              <a:rPr lang="en-US" altLang="zh-CN" sz="2000" b="1" dirty="0" smtClean="0"/>
              <a:t>Scanning pointer</a:t>
            </a:r>
            <a:endParaRPr lang="zh-CN" altLang="en-US" sz="2000" b="1" dirty="0"/>
          </a:p>
        </p:txBody>
      </p:sp>
      <p:sp>
        <p:nvSpPr>
          <p:cNvPr id="27" name="文本框 26"/>
          <p:cNvSpPr txBox="1"/>
          <p:nvPr/>
        </p:nvSpPr>
        <p:spPr>
          <a:xfrm>
            <a:off x="3924535" y="3646546"/>
            <a:ext cx="2585964" cy="707886"/>
          </a:xfrm>
          <a:prstGeom prst="rect">
            <a:avLst/>
          </a:prstGeom>
          <a:noFill/>
        </p:spPr>
        <p:txBody>
          <a:bodyPr wrap="none" rtlCol="0">
            <a:spAutoFit/>
          </a:bodyPr>
          <a:lstStyle/>
          <a:p>
            <a:pPr algn="ctr"/>
            <a:r>
              <a:rPr lang="en-US" altLang="zh-CN" sz="2000" b="1" dirty="0" smtClean="0"/>
              <a:t>Mapped bucket with</a:t>
            </a:r>
          </a:p>
          <a:p>
            <a:pPr algn="ctr"/>
            <a:r>
              <a:rPr lang="en-US" altLang="zh-CN" sz="2000" b="1" dirty="0"/>
              <a:t>l</a:t>
            </a:r>
            <a:r>
              <a:rPr lang="en-US" altLang="zh-CN" sz="2000" b="1" dirty="0" smtClean="0"/>
              <a:t>argest jet lag</a:t>
            </a:r>
            <a:endParaRPr lang="zh-CN" altLang="en-US" sz="2000" b="1" dirty="0"/>
          </a:p>
        </p:txBody>
      </p:sp>
      <p:sp>
        <p:nvSpPr>
          <p:cNvPr id="28" name="下箭头 27"/>
          <p:cNvSpPr/>
          <p:nvPr/>
        </p:nvSpPr>
        <p:spPr>
          <a:xfrm>
            <a:off x="4895738" y="4407109"/>
            <a:ext cx="130629" cy="198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下箭头 29"/>
          <p:cNvSpPr/>
          <p:nvPr/>
        </p:nvSpPr>
        <p:spPr>
          <a:xfrm>
            <a:off x="2377194" y="4392647"/>
            <a:ext cx="130629" cy="198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214841" y="3645343"/>
            <a:ext cx="2585964" cy="707886"/>
          </a:xfrm>
          <a:prstGeom prst="rect">
            <a:avLst/>
          </a:prstGeom>
          <a:noFill/>
        </p:spPr>
        <p:txBody>
          <a:bodyPr wrap="none" rtlCol="0">
            <a:spAutoFit/>
          </a:bodyPr>
          <a:lstStyle/>
          <a:p>
            <a:pPr algn="ctr"/>
            <a:r>
              <a:rPr lang="en-US" altLang="zh-CN" sz="2000" b="1" dirty="0" smtClean="0"/>
              <a:t>Mapped bucket with</a:t>
            </a:r>
          </a:p>
          <a:p>
            <a:pPr algn="ctr"/>
            <a:r>
              <a:rPr lang="en-US" altLang="zh-CN" sz="2000" b="1" dirty="0" smtClean="0"/>
              <a:t>smallest jet lag</a:t>
            </a:r>
            <a:endParaRPr lang="zh-CN" altLang="en-US" sz="2000" b="1" dirty="0"/>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65502248"/>
      </p:ext>
    </p:extLst>
  </p:cSld>
  <p:clrMapOvr>
    <a:masterClrMapping/>
  </p:clrMapOvr>
  <mc:AlternateContent xmlns:mc="http://schemas.openxmlformats.org/markup-compatibility/2006">
    <mc:Choice xmlns:p14="http://schemas.microsoft.com/office/powerpoint/2010/main" Requires="p14">
      <p:transition spd="slow" p14:dur="2000" advTm="87228"/>
    </mc:Choice>
    <mc:Fallback>
      <p:transition spd="slow" advTm="87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3.4   </a:t>
            </a:r>
            <a:r>
              <a:rPr lang="en-US" altLang="zh-CN" dirty="0" err="1" smtClean="0">
                <a:sym typeface="Arial" panose="020B0604020202090204" pitchFamily="34" charset="0"/>
              </a:rPr>
              <a:t>SketchML</a:t>
            </a:r>
            <a:r>
              <a:rPr lang="en-US" altLang="zh-CN" dirty="0" smtClean="0">
                <a:sym typeface="Arial" panose="020B0604020202090204" pitchFamily="34" charset="0"/>
              </a:rPr>
              <a:t> (SIGMOD’18)</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4466" y="5796975"/>
            <a:ext cx="11429384" cy="584775"/>
          </a:xfrm>
          <a:prstGeom prst="rect">
            <a:avLst/>
          </a:prstGeom>
          <a:noFill/>
        </p:spPr>
        <p:txBody>
          <a:bodyPr wrap="square" rtlCol="0">
            <a:spAutoFit/>
          </a:bodyPr>
          <a:lstStyle/>
          <a:p>
            <a:pPr marL="228600" indent="-228600">
              <a:buFont typeface="+mj-lt"/>
              <a:buAutoNum type="arabicPeriod"/>
            </a:pPr>
            <a:r>
              <a:rPr lang="en-US" altLang="zh-CN" sz="1600" dirty="0"/>
              <a:t>Jiawei Jiang, </a:t>
            </a:r>
            <a:r>
              <a:rPr lang="en-US" altLang="zh-CN" sz="1600" dirty="0" err="1"/>
              <a:t>Fangcheng</a:t>
            </a:r>
            <a:r>
              <a:rPr lang="en-US" altLang="zh-CN" sz="1600" dirty="0"/>
              <a:t> Fu, </a:t>
            </a:r>
            <a:r>
              <a:rPr lang="en-US" altLang="zh-CN" sz="1600" u="sng" dirty="0"/>
              <a:t>Tong Yang</a:t>
            </a:r>
            <a:r>
              <a:rPr lang="en-US" altLang="zh-CN" sz="1600" dirty="0"/>
              <a:t>, Bin Cui. </a:t>
            </a:r>
            <a:r>
              <a:rPr lang="en-US" altLang="zh-CN" sz="1600" dirty="0" err="1"/>
              <a:t>SketchML</a:t>
            </a:r>
            <a:r>
              <a:rPr lang="en-US" altLang="zh-CN" sz="1600" dirty="0"/>
              <a:t>: Accelerating Distributed Machine Learning with Data Sketches. SIGMOD 2018</a:t>
            </a: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7084" y="1106801"/>
            <a:ext cx="4927912" cy="4372654"/>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362" y="1106801"/>
            <a:ext cx="5933231" cy="4242116"/>
          </a:xfrm>
          <a:prstGeom prst="rect">
            <a:avLst/>
          </a:prstGeom>
        </p:spPr>
      </p:pic>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169304182"/>
      </p:ext>
    </p:extLst>
  </p:cSld>
  <p:clrMapOvr>
    <a:masterClrMapping/>
  </p:clrMapOvr>
  <mc:AlternateContent xmlns:mc="http://schemas.openxmlformats.org/markup-compatibility/2006">
    <mc:Choice xmlns:p14="http://schemas.microsoft.com/office/powerpoint/2010/main" Requires="p14">
      <p:transition spd="slow" p14:dur="2000" advTm="81826"/>
    </mc:Choice>
    <mc:Fallback>
      <p:transition spd="slow" advTm="81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3.5   </a:t>
            </a:r>
            <a:r>
              <a:rPr lang="en-US" altLang="zh-CN" dirty="0" err="1" smtClean="0">
                <a:sym typeface="Arial" panose="020B0604020202090204" pitchFamily="34" charset="0"/>
              </a:rPr>
              <a:t>MLSketch</a:t>
            </a:r>
            <a:r>
              <a:rPr lang="en-US" altLang="zh-CN" dirty="0" smtClean="0">
                <a:sym typeface="Arial" panose="020B0604020202090204" pitchFamily="34" charset="0"/>
              </a:rPr>
              <a:t> (SIGCOMM’18 workshop)</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24466" y="5875631"/>
            <a:ext cx="11429384" cy="584775"/>
          </a:xfrm>
          <a:prstGeom prst="rect">
            <a:avLst/>
          </a:prstGeom>
          <a:noFill/>
        </p:spPr>
        <p:txBody>
          <a:bodyPr wrap="square" rtlCol="0">
            <a:spAutoFit/>
          </a:bodyPr>
          <a:lstStyle/>
          <a:p>
            <a:pPr marL="228600" indent="-228600">
              <a:buFont typeface="+mj-lt"/>
              <a:buAutoNum type="arabicPeriod"/>
            </a:pPr>
            <a:r>
              <a:rPr lang="en-US" altLang="zh-CN" sz="1600" u="sng" dirty="0"/>
              <a:t>Tong Yang</a:t>
            </a:r>
            <a:r>
              <a:rPr lang="en-US" altLang="zh-CN" sz="1600" dirty="0"/>
              <a:t>, </a:t>
            </a:r>
            <a:r>
              <a:rPr lang="en-US" altLang="zh-CN" sz="1600" dirty="0" err="1"/>
              <a:t>Lun</a:t>
            </a:r>
            <a:r>
              <a:rPr lang="en-US" altLang="zh-CN" sz="1600" dirty="0"/>
              <a:t> Wang, Yulong Shen, Muhammad </a:t>
            </a:r>
            <a:r>
              <a:rPr lang="en-US" altLang="zh-CN" sz="1600" dirty="0" err="1"/>
              <a:t>Shahzad</a:t>
            </a:r>
            <a:r>
              <a:rPr lang="en-US" altLang="zh-CN" sz="1600" dirty="0"/>
              <a:t>, </a:t>
            </a:r>
            <a:r>
              <a:rPr lang="en-US" altLang="zh-CN" sz="1600" dirty="0" err="1"/>
              <a:t>Qun</a:t>
            </a:r>
            <a:r>
              <a:rPr lang="en-US" altLang="zh-CN" sz="1600" dirty="0"/>
              <a:t> Huang, </a:t>
            </a:r>
            <a:r>
              <a:rPr lang="en-US" altLang="zh-CN" sz="1600" dirty="0" err="1"/>
              <a:t>Xiaohong</a:t>
            </a:r>
            <a:r>
              <a:rPr lang="en-US" altLang="zh-CN" sz="1600" dirty="0"/>
              <a:t> Jiang, Kun Tan, </a:t>
            </a:r>
            <a:r>
              <a:rPr lang="en-US" altLang="zh-CN" sz="1600" dirty="0" err="1"/>
              <a:t>Xiaoming</a:t>
            </a:r>
            <a:r>
              <a:rPr lang="en-US" altLang="zh-CN" sz="1600" dirty="0"/>
              <a:t> Li. Empowering Sketches with Machine Learning for Network Measurements. SIGCOMM workshop on </a:t>
            </a:r>
            <a:r>
              <a:rPr lang="en-US" altLang="zh-CN" sz="1600" dirty="0" err="1"/>
              <a:t>NetAI</a:t>
            </a:r>
            <a:r>
              <a:rPr lang="en-US" altLang="zh-CN" sz="1600" dirty="0"/>
              <a:t> 2018.</a:t>
            </a:r>
          </a:p>
        </p:txBody>
      </p:sp>
      <p:sp>
        <p:nvSpPr>
          <p:cNvPr id="6" name="矩形 5"/>
          <p:cNvSpPr/>
          <p:nvPr/>
        </p:nvSpPr>
        <p:spPr>
          <a:xfrm>
            <a:off x="4007768" y="1094315"/>
            <a:ext cx="8184232" cy="973352"/>
          </a:xfrm>
          <a:prstGeom prst="rect">
            <a:avLst/>
          </a:prstGeom>
          <a:solidFill>
            <a:srgbClr val="5B9BD5">
              <a:lumMod val="20000"/>
              <a:lumOff val="80000"/>
            </a:srgbClr>
          </a:solidFill>
          <a:ln w="19050" cap="flat" cmpd="sng" algn="ctr">
            <a:solidFill>
              <a:srgbClr val="0000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7" name="矩形 6"/>
          <p:cNvSpPr/>
          <p:nvPr/>
        </p:nvSpPr>
        <p:spPr>
          <a:xfrm>
            <a:off x="2826171" y="1000756"/>
            <a:ext cx="1285421" cy="646331"/>
          </a:xfrm>
          <a:prstGeom prst="rect">
            <a:avLst/>
          </a:prstGeom>
        </p:spPr>
        <p:txBody>
          <a:bodyPr wrap="square">
            <a:spAutoFit/>
          </a:bodyPr>
          <a:lstStyle/>
          <a:p>
            <a:pPr algn="ctr">
              <a:defRPr/>
            </a:pPr>
            <a:r>
              <a:rPr lang="en-US" altLang="zh-CN" dirty="0" smtClean="0">
                <a:solidFill>
                  <a:prstClr val="black"/>
                </a:solidFill>
                <a:latin typeface="Calibri" panose="020F0502020204030204"/>
                <a:ea typeface="宋体" panose="02010600030101010101" pitchFamily="2" charset="-122"/>
              </a:rPr>
              <a:t>Sampled</a:t>
            </a:r>
          </a:p>
          <a:p>
            <a:pPr algn="ctr">
              <a:defRPr/>
            </a:pPr>
            <a:r>
              <a:rPr lang="en-US" altLang="zh-CN"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set </a:t>
            </a:r>
            <a:r>
              <a:rPr lang="en-US" altLang="zh-CN" dirty="0" smtClean="0">
                <a:solidFill>
                  <a:prstClr val="black"/>
                </a:solidFill>
                <a:latin typeface="Calibri" panose="020F0502020204030204"/>
                <a:ea typeface="宋体" panose="02010600030101010101" pitchFamily="2" charset="-122"/>
              </a:rPr>
              <a:t>(</a:t>
            </a:r>
            <a:r>
              <a:rPr lang="en-US" altLang="zh-CN" i="1" dirty="0" smtClean="0">
                <a:solidFill>
                  <a:prstClr val="black"/>
                </a:solidFill>
                <a:latin typeface="Calibri" panose="020F0502020204030204"/>
                <a:ea typeface="宋体" panose="02010600030101010101" pitchFamily="2" charset="-122"/>
              </a:rPr>
              <a:t>S</a:t>
            </a:r>
            <a:r>
              <a:rPr lang="en-US" altLang="zh-CN" dirty="0" smtClean="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p:txBody>
      </p:sp>
      <p:sp>
        <p:nvSpPr>
          <p:cNvPr id="8" name="Rectangle 6"/>
          <p:cNvSpPr/>
          <p:nvPr/>
        </p:nvSpPr>
        <p:spPr>
          <a:xfrm>
            <a:off x="1653923" y="1282103"/>
            <a:ext cx="1338694" cy="648000"/>
          </a:xfrm>
          <a:prstGeom prst="rect">
            <a:avLst/>
          </a:prstGeom>
          <a:solidFill>
            <a:sysClr val="window" lastClr="FFFFFF"/>
          </a:solidFill>
          <a:ln w="12700" cap="flat" cmpd="sng" algn="ctr">
            <a:solidFill>
              <a:srgbClr val="4472C4"/>
            </a:solidFill>
            <a:prstDash val="solid"/>
            <a:miter lim="800000"/>
          </a:ln>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Sampling</a:t>
            </a:r>
            <a:endParaRPr kumimoji="0" lang="en-US" altLang="zh-CN"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9" name="Rectangle 6"/>
          <p:cNvSpPr/>
          <p:nvPr/>
        </p:nvSpPr>
        <p:spPr>
          <a:xfrm>
            <a:off x="4177976" y="2438639"/>
            <a:ext cx="1681289" cy="646331"/>
          </a:xfrm>
          <a:prstGeom prst="rect">
            <a:avLst/>
          </a:prstGeom>
          <a:solidFill>
            <a:sysClr val="window" lastClr="FFFFFF"/>
          </a:solidFill>
          <a:ln w="12700" cap="flat" cmpd="sng" algn="ctr">
            <a:solidFill>
              <a:srgbClr val="4472C4"/>
            </a:solidFill>
            <a:prstDash val="solid"/>
            <a:miter lim="800000"/>
          </a:ln>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Building</a:t>
            </a: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 regular sketch</a:t>
            </a:r>
            <a:endParaRPr kumimoji="0" lang="en-US" altLang="zh-CN"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cxnSp>
        <p:nvCxnSpPr>
          <p:cNvPr id="10" name="Straight Arrow Connector 42"/>
          <p:cNvCxnSpPr/>
          <p:nvPr/>
        </p:nvCxnSpPr>
        <p:spPr>
          <a:xfrm>
            <a:off x="3001262" y="1595204"/>
            <a:ext cx="1185359" cy="0"/>
          </a:xfrm>
          <a:prstGeom prst="straightConnector1">
            <a:avLst/>
          </a:prstGeom>
          <a:noFill/>
          <a:ln w="22225" cap="flat" cmpd="sng" algn="ctr">
            <a:solidFill>
              <a:sysClr val="windowText" lastClr="000000"/>
            </a:solidFill>
            <a:prstDash val="solid"/>
            <a:miter lim="800000"/>
            <a:tailEnd type="stealth" w="lg" len="lg"/>
          </a:ln>
          <a:effectLst/>
        </p:spPr>
      </p:cxnSp>
      <p:sp>
        <p:nvSpPr>
          <p:cNvPr id="11" name="矩形 10"/>
          <p:cNvSpPr/>
          <p:nvPr/>
        </p:nvSpPr>
        <p:spPr>
          <a:xfrm>
            <a:off x="10360" y="1844401"/>
            <a:ext cx="1441293" cy="369332"/>
          </a:xfrm>
          <a:prstGeom prst="rect">
            <a:avLst/>
          </a:prstGeom>
        </p:spPr>
        <p:txBody>
          <a:bodyPr wrap="none">
            <a:spAutoFit/>
          </a:bodyPr>
          <a:lstStyle/>
          <a:p>
            <a:pPr algn="ctr">
              <a:defRPr/>
            </a:pPr>
            <a:r>
              <a:rPr lang="en-US" altLang="zh-CN" dirty="0" smtClean="0">
                <a:solidFill>
                  <a:prstClr val="black"/>
                </a:solidFill>
                <a:latin typeface="Calibri" panose="020F0502020204030204"/>
                <a:ea typeface="宋体" panose="02010600030101010101" pitchFamily="2" charset="-122"/>
              </a:rPr>
              <a:t>Packet </a:t>
            </a:r>
            <a:r>
              <a:rPr lang="en-US" altLang="zh-CN" dirty="0">
                <a:solidFill>
                  <a:prstClr val="black"/>
                </a:solidFill>
                <a:latin typeface="Calibri" panose="020F0502020204030204"/>
                <a:ea typeface="宋体" panose="02010600030101010101" pitchFamily="2" charset="-122"/>
              </a:rPr>
              <a:t>set (</a:t>
            </a:r>
            <a:r>
              <a:rPr lang="en-US" altLang="zh-CN" i="1" dirty="0">
                <a:solidFill>
                  <a:prstClr val="black"/>
                </a:solidFill>
                <a:latin typeface="Calibri" panose="020F0502020204030204"/>
                <a:ea typeface="宋体" panose="02010600030101010101" pitchFamily="2" charset="-122"/>
              </a:rPr>
              <a:t>P</a:t>
            </a:r>
            <a:r>
              <a:rPr lang="en-US" altLang="zh-CN" dirty="0">
                <a:solidFill>
                  <a:prstClr val="black"/>
                </a:solidFill>
                <a:latin typeface="Calibri" panose="020F0502020204030204"/>
                <a:ea typeface="宋体" panose="02010600030101010101" pitchFamily="2" charset="-122"/>
              </a:rPr>
              <a:t>)</a:t>
            </a:r>
          </a:p>
        </p:txBody>
      </p:sp>
      <p:sp>
        <p:nvSpPr>
          <p:cNvPr id="12" name="Rectangle 6"/>
          <p:cNvSpPr/>
          <p:nvPr/>
        </p:nvSpPr>
        <p:spPr>
          <a:xfrm>
            <a:off x="4177976" y="1274693"/>
            <a:ext cx="1681290" cy="648000"/>
          </a:xfrm>
          <a:prstGeom prst="rect">
            <a:avLst/>
          </a:prstGeom>
          <a:solidFill>
            <a:sysClr val="window" lastClr="FFFFFF"/>
          </a:solidFill>
          <a:ln w="12700" cap="flat" cmpd="sng" algn="ctr">
            <a:solidFill>
              <a:srgbClr val="4472C4"/>
            </a:solidFill>
            <a:prstDash val="solid"/>
            <a:miter lim="800000"/>
          </a:ln>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Building learning sketch</a:t>
            </a:r>
            <a:endParaRPr kumimoji="0" lang="en-US" altLang="zh-CN"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3" name="Rectangle 6"/>
          <p:cNvSpPr/>
          <p:nvPr/>
        </p:nvSpPr>
        <p:spPr>
          <a:xfrm>
            <a:off x="7122107" y="1274695"/>
            <a:ext cx="2388010" cy="648000"/>
          </a:xfrm>
          <a:prstGeom prst="rect">
            <a:avLst/>
          </a:prstGeom>
          <a:solidFill>
            <a:sysClr val="window" lastClr="FFFFFF"/>
          </a:solidFill>
          <a:ln w="12700" cap="flat" cmpd="sng" algn="ctr">
            <a:solidFill>
              <a:srgbClr val="4472C4"/>
            </a:solidFill>
            <a:prstDash val="solid"/>
            <a:miter lim="800000"/>
          </a:ln>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Feature</a:t>
            </a:r>
            <a:r>
              <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 </a:t>
            </a:r>
            <a:r>
              <a:rPr kumimoji="0" lang="en-US" altLang="zh-CN"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extraction</a:t>
            </a: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rPr>
              <a:t>Training </a:t>
            </a:r>
            <a:r>
              <a:rPr kumimoji="0" lang="en-US" altLang="zh-CN"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set generation</a:t>
            </a: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endParaRPr>
          </a:p>
        </p:txBody>
      </p:sp>
      <p:cxnSp>
        <p:nvCxnSpPr>
          <p:cNvPr id="14" name="Straight Arrow Connector 42"/>
          <p:cNvCxnSpPr/>
          <p:nvPr/>
        </p:nvCxnSpPr>
        <p:spPr>
          <a:xfrm flipV="1">
            <a:off x="5862107" y="1603763"/>
            <a:ext cx="1260000" cy="0"/>
          </a:xfrm>
          <a:prstGeom prst="straightConnector1">
            <a:avLst/>
          </a:prstGeom>
          <a:noFill/>
          <a:ln w="22225" cap="flat" cmpd="sng" algn="ctr">
            <a:solidFill>
              <a:sysClr val="windowText" lastClr="000000"/>
            </a:solidFill>
            <a:prstDash val="solid"/>
            <a:miter lim="800000"/>
            <a:tailEnd type="stealth" w="lg" len="lg"/>
          </a:ln>
          <a:effectLst/>
        </p:spPr>
      </p:cxnSp>
      <p:sp>
        <p:nvSpPr>
          <p:cNvPr id="15" name="矩形 14"/>
          <p:cNvSpPr/>
          <p:nvPr/>
        </p:nvSpPr>
        <p:spPr>
          <a:xfrm>
            <a:off x="5973388" y="1000756"/>
            <a:ext cx="994182" cy="646331"/>
          </a:xfrm>
          <a:prstGeom prst="rect">
            <a:avLst/>
          </a:prstGeom>
        </p:spPr>
        <p:txBody>
          <a:bodyPr wrap="none">
            <a:spAutoFit/>
          </a:bodyPr>
          <a:lstStyle/>
          <a:p>
            <a:pPr algn="ctr">
              <a:defRPr/>
            </a:pPr>
            <a:r>
              <a:rPr lang="en-US" altLang="zh-CN" dirty="0" smtClean="0">
                <a:solidFill>
                  <a:prstClr val="black"/>
                </a:solidFill>
                <a:latin typeface="Calibri" panose="020F0502020204030204"/>
                <a:ea typeface="宋体" panose="02010600030101010101" pitchFamily="2" charset="-122"/>
              </a:rPr>
              <a:t>Learning</a:t>
            </a:r>
          </a:p>
          <a:p>
            <a:pPr algn="ctr">
              <a:defRPr/>
            </a:pPr>
            <a:r>
              <a:rPr lang="en-US" altLang="zh-CN" dirty="0">
                <a:solidFill>
                  <a:prstClr val="black"/>
                </a:solidFill>
                <a:latin typeface="Calibri" panose="020F0502020204030204"/>
                <a:ea typeface="宋体" panose="02010600030101010101" pitchFamily="2" charset="-122"/>
              </a:rPr>
              <a:t>sketch</a:t>
            </a:r>
          </a:p>
        </p:txBody>
      </p:sp>
      <p:cxnSp>
        <p:nvCxnSpPr>
          <p:cNvPr id="16" name="Straight Arrow Connector 42"/>
          <p:cNvCxnSpPr>
            <a:stCxn id="13" idx="3"/>
            <a:endCxn id="18" idx="1"/>
          </p:cNvCxnSpPr>
          <p:nvPr/>
        </p:nvCxnSpPr>
        <p:spPr>
          <a:xfrm>
            <a:off x="9510117" y="1598695"/>
            <a:ext cx="987241" cy="7408"/>
          </a:xfrm>
          <a:prstGeom prst="straightConnector1">
            <a:avLst/>
          </a:prstGeom>
          <a:noFill/>
          <a:ln w="22225" cap="flat" cmpd="sng" algn="ctr">
            <a:solidFill>
              <a:sysClr val="windowText" lastClr="000000"/>
            </a:solidFill>
            <a:prstDash val="solid"/>
            <a:miter lim="800000"/>
            <a:tailEnd type="stealth" w="lg" len="lg"/>
          </a:ln>
          <a:effectLst/>
        </p:spPr>
      </p:cxnSp>
      <p:sp>
        <p:nvSpPr>
          <p:cNvPr id="17" name="矩形 16"/>
          <p:cNvSpPr/>
          <p:nvPr/>
        </p:nvSpPr>
        <p:spPr>
          <a:xfrm>
            <a:off x="9517410" y="1027094"/>
            <a:ext cx="979948" cy="646331"/>
          </a:xfrm>
          <a:prstGeom prst="rect">
            <a:avLst/>
          </a:prstGeom>
        </p:spPr>
        <p:txBody>
          <a:bodyPr wrap="none">
            <a:spAutoFit/>
          </a:bodyPr>
          <a:lstStyle/>
          <a:p>
            <a:pPr algn="ctr">
              <a:defRPr/>
            </a:pPr>
            <a:r>
              <a:rPr lang="en-US" altLang="zh-CN" dirty="0" smtClean="0">
                <a:solidFill>
                  <a:prstClr val="black"/>
                </a:solidFill>
                <a:latin typeface="Calibri" panose="020F0502020204030204"/>
                <a:ea typeface="宋体" panose="02010600030101010101" pitchFamily="2" charset="-122"/>
              </a:rPr>
              <a:t>Training </a:t>
            </a:r>
          </a:p>
          <a:p>
            <a:pPr algn="ctr">
              <a:defRPr/>
            </a:pPr>
            <a:r>
              <a:rPr lang="en-US" altLang="zh-CN"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set </a:t>
            </a:r>
            <a:r>
              <a:rPr lang="en-US" altLang="zh-CN" dirty="0" smtClean="0">
                <a:solidFill>
                  <a:prstClr val="black"/>
                </a:solidFill>
                <a:latin typeface="Calibri" panose="020F0502020204030204"/>
                <a:ea typeface="宋体" panose="02010600030101010101" pitchFamily="2" charset="-122"/>
              </a:rPr>
              <a:t>(</a:t>
            </a:r>
            <a:r>
              <a:rPr lang="en-US" altLang="zh-CN" i="1" dirty="0" smtClean="0">
                <a:solidFill>
                  <a:prstClr val="black"/>
                </a:solidFill>
                <a:latin typeface="Calibri" panose="020F0502020204030204"/>
                <a:ea typeface="宋体" panose="02010600030101010101" pitchFamily="2" charset="-122"/>
              </a:rPr>
              <a:t>T</a:t>
            </a:r>
            <a:r>
              <a:rPr lang="en-US" altLang="zh-CN" dirty="0" smtClean="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p:txBody>
      </p:sp>
      <p:sp>
        <p:nvSpPr>
          <p:cNvPr id="18" name="Rectangle 6"/>
          <p:cNvSpPr/>
          <p:nvPr/>
        </p:nvSpPr>
        <p:spPr>
          <a:xfrm>
            <a:off x="10497358" y="1282103"/>
            <a:ext cx="1440160" cy="648000"/>
          </a:xfrm>
          <a:prstGeom prst="rect">
            <a:avLst/>
          </a:prstGeom>
          <a:solidFill>
            <a:sysClr val="window" lastClr="FFFFFF"/>
          </a:solidFill>
          <a:ln w="12700" cap="flat" cmpd="sng" algn="ctr">
            <a:solidFill>
              <a:srgbClr val="4472C4"/>
            </a:solidFill>
            <a:prstDash val="solid"/>
            <a:miter lim="800000"/>
          </a:ln>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Training</a:t>
            </a:r>
            <a:endParaRPr kumimoji="0" lang="en-US" altLang="zh-CN" sz="1800" b="0" i="0" u="none" strike="noStrike" kern="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cxnSp>
        <p:nvCxnSpPr>
          <p:cNvPr id="19" name="Straight Arrow Connector 42"/>
          <p:cNvCxnSpPr>
            <a:stCxn id="18" idx="2"/>
            <a:endCxn id="22" idx="0"/>
          </p:cNvCxnSpPr>
          <p:nvPr/>
        </p:nvCxnSpPr>
        <p:spPr>
          <a:xfrm>
            <a:off x="11217438" y="1930103"/>
            <a:ext cx="5100" cy="493258"/>
          </a:xfrm>
          <a:prstGeom prst="straightConnector1">
            <a:avLst/>
          </a:prstGeom>
          <a:noFill/>
          <a:ln w="22225" cap="flat" cmpd="sng" algn="ctr">
            <a:solidFill>
              <a:sysClr val="windowText" lastClr="000000"/>
            </a:solidFill>
            <a:prstDash val="solid"/>
            <a:miter lim="800000"/>
            <a:tailEnd type="stealth" w="lg" len="lg"/>
          </a:ln>
          <a:effectLst/>
        </p:spPr>
      </p:cxnSp>
      <p:sp>
        <p:nvSpPr>
          <p:cNvPr id="20" name="矩形 19"/>
          <p:cNvSpPr/>
          <p:nvPr/>
        </p:nvSpPr>
        <p:spPr>
          <a:xfrm>
            <a:off x="6893072" y="2453175"/>
            <a:ext cx="2326273" cy="369332"/>
          </a:xfrm>
          <a:prstGeom prst="rect">
            <a:avLst/>
          </a:prstGeom>
        </p:spPr>
        <p:txBody>
          <a:bodyPr wrap="square">
            <a:spAutoFit/>
          </a:bodyPr>
          <a:lstStyle/>
          <a:p>
            <a:pPr algn="ctr">
              <a:defRPr/>
            </a:pPr>
            <a:r>
              <a:rPr lang="en-US" altLang="zh-CN" dirty="0" smtClean="0">
                <a:solidFill>
                  <a:prstClr val="black"/>
                </a:solidFill>
                <a:latin typeface="Calibri" panose="020F0502020204030204"/>
                <a:ea typeface="宋体" panose="02010600030101010101" pitchFamily="2" charset="-122"/>
              </a:rPr>
              <a:t>Regular sketch</a:t>
            </a:r>
            <a:endParaRPr lang="en-US" altLang="zh-CN" dirty="0">
              <a:solidFill>
                <a:prstClr val="black"/>
              </a:solidFill>
              <a:latin typeface="Calibri" panose="020F0502020204030204"/>
              <a:ea typeface="宋体" panose="02010600030101010101" pitchFamily="2" charset="-122"/>
            </a:endParaRPr>
          </a:p>
        </p:txBody>
      </p:sp>
      <p:cxnSp>
        <p:nvCxnSpPr>
          <p:cNvPr id="21" name="Straight Arrow Connector 42"/>
          <p:cNvCxnSpPr>
            <a:stCxn id="9" idx="3"/>
            <a:endCxn id="22" idx="2"/>
          </p:cNvCxnSpPr>
          <p:nvPr/>
        </p:nvCxnSpPr>
        <p:spPr>
          <a:xfrm>
            <a:off x="5859265" y="2761805"/>
            <a:ext cx="4522628" cy="5145"/>
          </a:xfrm>
          <a:prstGeom prst="straightConnector1">
            <a:avLst/>
          </a:prstGeom>
          <a:noFill/>
          <a:ln w="22225" cap="flat" cmpd="sng" algn="ctr">
            <a:solidFill>
              <a:sysClr val="windowText" lastClr="000000"/>
            </a:solidFill>
            <a:prstDash val="solid"/>
            <a:miter lim="800000"/>
            <a:tailEnd type="stealth" w="lg" len="lg"/>
          </a:ln>
          <a:effectLst/>
        </p:spPr>
      </p:cxnSp>
      <p:sp>
        <p:nvSpPr>
          <p:cNvPr id="22" name="椭圆 21"/>
          <p:cNvSpPr/>
          <p:nvPr/>
        </p:nvSpPr>
        <p:spPr>
          <a:xfrm>
            <a:off x="10381893" y="2423361"/>
            <a:ext cx="1681289" cy="687178"/>
          </a:xfrm>
          <a:prstGeom prst="ellipse">
            <a:avLst/>
          </a:prstGeom>
          <a:solidFill>
            <a:srgbClr val="70AD47">
              <a:lumMod val="60000"/>
              <a:lumOff val="40000"/>
            </a:srgbClr>
          </a:soli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rPr>
              <a:t>Querying</a:t>
            </a: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宋体" panose="02010600030101010101" pitchFamily="2" charset="-122"/>
            </a:endParaRPr>
          </a:p>
        </p:txBody>
      </p:sp>
      <p:sp>
        <p:nvSpPr>
          <p:cNvPr id="23" name="矩形 22"/>
          <p:cNvSpPr/>
          <p:nvPr/>
        </p:nvSpPr>
        <p:spPr>
          <a:xfrm>
            <a:off x="6936747" y="1990349"/>
            <a:ext cx="2326273" cy="400110"/>
          </a:xfrm>
          <a:prstGeom prst="rect">
            <a:avLst/>
          </a:prstGeom>
        </p:spPr>
        <p:txBody>
          <a:bodyPr wrap="square">
            <a:spAutoFit/>
          </a:bodyPr>
          <a:lstStyle/>
          <a:p>
            <a:pPr algn="ctr">
              <a:defRPr/>
            </a:pPr>
            <a:r>
              <a:rPr lang="en-US" altLang="zh-CN" sz="2000" dirty="0" smtClean="0">
                <a:solidFill>
                  <a:srgbClr val="0000FF"/>
                </a:solidFill>
                <a:latin typeface="Calibri" panose="020F0502020204030204"/>
                <a:ea typeface="宋体" panose="02010600030101010101" pitchFamily="2" charset="-122"/>
              </a:rPr>
              <a:t>Learning</a:t>
            </a:r>
            <a:endParaRPr lang="en-US" altLang="zh-CN" sz="2000" dirty="0">
              <a:solidFill>
                <a:srgbClr val="0000FF"/>
              </a:solidFill>
              <a:latin typeface="Calibri" panose="020F0502020204030204"/>
              <a:ea typeface="宋体" panose="02010600030101010101" pitchFamily="2" charset="-122"/>
            </a:endParaRPr>
          </a:p>
        </p:txBody>
      </p:sp>
      <p:cxnSp>
        <p:nvCxnSpPr>
          <p:cNvPr id="24" name="肘形连接符 23"/>
          <p:cNvCxnSpPr>
            <a:endCxn id="8" idx="1"/>
          </p:cNvCxnSpPr>
          <p:nvPr/>
        </p:nvCxnSpPr>
        <p:spPr>
          <a:xfrm flipV="1">
            <a:off x="-77233" y="1606103"/>
            <a:ext cx="1731156" cy="607630"/>
          </a:xfrm>
          <a:prstGeom prst="bentConnector3">
            <a:avLst>
              <a:gd name="adj1" fmla="val 85689"/>
            </a:avLst>
          </a:prstGeom>
          <a:ln w="1905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肘形连接符 24"/>
          <p:cNvCxnSpPr>
            <a:endCxn id="9" idx="1"/>
          </p:cNvCxnSpPr>
          <p:nvPr/>
        </p:nvCxnSpPr>
        <p:spPr>
          <a:xfrm>
            <a:off x="-77233" y="2213733"/>
            <a:ext cx="4255209" cy="548072"/>
          </a:xfrm>
          <a:prstGeom prst="bentConnector3">
            <a:avLst>
              <a:gd name="adj1" fmla="val 34899"/>
            </a:avLst>
          </a:prstGeom>
          <a:ln w="19050">
            <a:solidFill>
              <a:srgbClr val="0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TextBox 157"/>
          <p:cNvSpPr txBox="1">
            <a:spLocks noChangeArrowheads="1"/>
          </p:cNvSpPr>
          <p:nvPr/>
        </p:nvSpPr>
        <p:spPr bwMode="auto">
          <a:xfrm>
            <a:off x="2811051" y="3951621"/>
            <a:ext cx="1519234" cy="584775"/>
          </a:xfrm>
          <a:prstGeom prst="rect">
            <a:avLst/>
          </a:prstGeom>
          <a:solidFill>
            <a:sysClr val="window" lastClr="FFFFFF"/>
          </a:solidFill>
          <a:ln w="12700" cap="flat" cmpd="sng" algn="ctr">
            <a:noFill/>
            <a:prstDash val="solid"/>
            <a:miter lim="800000"/>
          </a:ln>
          <a:effectLst/>
          <a:extLst/>
        </p:spPr>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Sampled set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or sketches</a:t>
            </a:r>
            <a:endPar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endParaRPr>
          </a:p>
        </p:txBody>
      </p:sp>
      <p:sp>
        <p:nvSpPr>
          <p:cNvPr id="27" name="矩形 26"/>
          <p:cNvSpPr/>
          <p:nvPr/>
        </p:nvSpPr>
        <p:spPr>
          <a:xfrm>
            <a:off x="4272923" y="3266622"/>
            <a:ext cx="7871876" cy="2537541"/>
          </a:xfrm>
          <a:prstGeom prst="rect">
            <a:avLst/>
          </a:prstGeom>
          <a:solidFill>
            <a:sysClr val="window" lastClr="FFFFFF"/>
          </a:solidFill>
          <a:ln w="66675" cap="flat" cmpd="tri" algn="ctr">
            <a:solidFill>
              <a:srgbClr val="5B9BD5"/>
            </a:solidFill>
            <a:prstDash val="sysDash"/>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28" name="矩形 27"/>
          <p:cNvSpPr/>
          <p:nvPr/>
        </p:nvSpPr>
        <p:spPr>
          <a:xfrm>
            <a:off x="506964" y="3277388"/>
            <a:ext cx="2274399" cy="61183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30" name="Rectangle 4"/>
          <p:cNvSpPr/>
          <p:nvPr/>
        </p:nvSpPr>
        <p:spPr>
          <a:xfrm>
            <a:off x="4571529" y="3936222"/>
            <a:ext cx="825737" cy="622299"/>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rPr>
              <a:t>RX</a:t>
            </a:r>
            <a:endParaRPr kumimoji="0" lang="zh-CN" altLang="zh-CN" sz="18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endParaRPr>
          </a:p>
        </p:txBody>
      </p:sp>
      <p:sp>
        <p:nvSpPr>
          <p:cNvPr id="31" name="Rectangle 6"/>
          <p:cNvSpPr/>
          <p:nvPr/>
        </p:nvSpPr>
        <p:spPr>
          <a:xfrm>
            <a:off x="7035657" y="3731891"/>
            <a:ext cx="1466850" cy="1004516"/>
          </a:xfrm>
          <a:prstGeom prst="rect">
            <a:avLst/>
          </a:prstGeom>
          <a:solidFill>
            <a:srgbClr val="5B9BD5">
              <a:lumMod val="20000"/>
              <a:lumOff val="80000"/>
            </a:srgbClr>
          </a:solidFill>
          <a:ln w="19050" cap="flat" cmpd="sng" algn="ctr">
            <a:solidFill>
              <a:srgbClr val="5B9BD5"/>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32" name="Rectangle 10"/>
          <p:cNvSpPr/>
          <p:nvPr/>
        </p:nvSpPr>
        <p:spPr>
          <a:xfrm>
            <a:off x="10551696" y="3863955"/>
            <a:ext cx="1457185" cy="752425"/>
          </a:xfrm>
          <a:prstGeom prst="rect">
            <a:avLst/>
          </a:prstGeom>
          <a:solidFill>
            <a:srgbClr val="5B9BD5">
              <a:lumMod val="20000"/>
              <a:lumOff val="80000"/>
            </a:srgbClr>
          </a:solidFill>
          <a:ln w="19050" cap="flat" cmpd="sng" algn="ctr">
            <a:solidFill>
              <a:srgbClr val="5B9BD5"/>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33" name="Can 24"/>
          <p:cNvSpPr/>
          <p:nvPr/>
        </p:nvSpPr>
        <p:spPr>
          <a:xfrm>
            <a:off x="4561195" y="4947649"/>
            <a:ext cx="1330325" cy="724677"/>
          </a:xfrm>
          <a:prstGeom prst="can">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34" name="Rectangle 26"/>
          <p:cNvSpPr/>
          <p:nvPr/>
        </p:nvSpPr>
        <p:spPr>
          <a:xfrm>
            <a:off x="4716543" y="5382668"/>
            <a:ext cx="423862" cy="228600"/>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35" name="Rectangle 29"/>
          <p:cNvSpPr/>
          <p:nvPr/>
        </p:nvSpPr>
        <p:spPr>
          <a:xfrm>
            <a:off x="5335668" y="5382668"/>
            <a:ext cx="425450" cy="228600"/>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36" name="Straight Connector 40"/>
          <p:cNvCxnSpPr>
            <a:stCxn id="30" idx="3"/>
            <a:endCxn id="100" idx="3"/>
          </p:cNvCxnSpPr>
          <p:nvPr/>
        </p:nvCxnSpPr>
        <p:spPr>
          <a:xfrm flipV="1">
            <a:off x="5397266" y="4243101"/>
            <a:ext cx="612685" cy="4271"/>
          </a:xfrm>
          <a:prstGeom prst="line">
            <a:avLst/>
          </a:prstGeom>
          <a:noFill/>
          <a:ln w="19050" cap="flat" cmpd="sng" algn="ctr">
            <a:solidFill>
              <a:srgbClr val="0000FF"/>
            </a:solidFill>
            <a:prstDash val="solid"/>
            <a:miter lim="800000"/>
          </a:ln>
          <a:effectLst/>
        </p:spPr>
      </p:cxnSp>
      <p:cxnSp>
        <p:nvCxnSpPr>
          <p:cNvPr id="37" name="Straight Arrow Connector 42"/>
          <p:cNvCxnSpPr>
            <a:stCxn id="102" idx="1"/>
            <a:endCxn id="31" idx="1"/>
          </p:cNvCxnSpPr>
          <p:nvPr/>
        </p:nvCxnSpPr>
        <p:spPr>
          <a:xfrm flipV="1">
            <a:off x="6520176" y="4234149"/>
            <a:ext cx="515481" cy="8952"/>
          </a:xfrm>
          <a:prstGeom prst="straightConnector1">
            <a:avLst/>
          </a:prstGeom>
          <a:noFill/>
          <a:ln w="19050" cap="flat" cmpd="sng" algn="ctr">
            <a:solidFill>
              <a:srgbClr val="0000FF"/>
            </a:solidFill>
            <a:prstDash val="solid"/>
            <a:miter lim="800000"/>
            <a:tailEnd type="triangle"/>
          </a:ln>
          <a:effectLst/>
        </p:spPr>
      </p:cxnSp>
      <p:cxnSp>
        <p:nvCxnSpPr>
          <p:cNvPr id="38" name="Straight Connector 52"/>
          <p:cNvCxnSpPr>
            <a:stCxn id="94" idx="3"/>
            <a:endCxn id="31" idx="3"/>
          </p:cNvCxnSpPr>
          <p:nvPr/>
        </p:nvCxnSpPr>
        <p:spPr>
          <a:xfrm flipH="1" flipV="1">
            <a:off x="8502507" y="4234149"/>
            <a:ext cx="525508" cy="660"/>
          </a:xfrm>
          <a:prstGeom prst="line">
            <a:avLst/>
          </a:prstGeom>
          <a:noFill/>
          <a:ln w="19050" cap="flat" cmpd="sng" algn="ctr">
            <a:solidFill>
              <a:srgbClr val="0000FF"/>
            </a:solidFill>
            <a:prstDash val="solid"/>
            <a:miter lim="800000"/>
          </a:ln>
          <a:effectLst/>
        </p:spPr>
      </p:cxnSp>
      <p:cxnSp>
        <p:nvCxnSpPr>
          <p:cNvPr id="39" name="Straight Arrow Connector 54"/>
          <p:cNvCxnSpPr>
            <a:stCxn id="96" idx="1"/>
            <a:endCxn id="32" idx="1"/>
          </p:cNvCxnSpPr>
          <p:nvPr/>
        </p:nvCxnSpPr>
        <p:spPr>
          <a:xfrm>
            <a:off x="9538240" y="4234809"/>
            <a:ext cx="1013456" cy="5359"/>
          </a:xfrm>
          <a:prstGeom prst="straightConnector1">
            <a:avLst/>
          </a:prstGeom>
          <a:noFill/>
          <a:ln w="19050" cap="flat" cmpd="sng" algn="ctr">
            <a:solidFill>
              <a:srgbClr val="0000FF"/>
            </a:solidFill>
            <a:prstDash val="solid"/>
            <a:miter lim="800000"/>
            <a:tailEnd type="triangle"/>
          </a:ln>
          <a:effectLst/>
        </p:spPr>
      </p:cxnSp>
      <p:cxnSp>
        <p:nvCxnSpPr>
          <p:cNvPr id="40" name="Elbow Connector 82"/>
          <p:cNvCxnSpPr>
            <a:stCxn id="95" idx="0"/>
            <a:endCxn id="33" idx="4"/>
          </p:cNvCxnSpPr>
          <p:nvPr/>
        </p:nvCxnSpPr>
        <p:spPr>
          <a:xfrm rot="5400000">
            <a:off x="7149939" y="3174736"/>
            <a:ext cx="876833" cy="3393670"/>
          </a:xfrm>
          <a:prstGeom prst="bentConnector2">
            <a:avLst/>
          </a:prstGeom>
          <a:noFill/>
          <a:ln w="6350" cap="flat" cmpd="sng" algn="ctr">
            <a:solidFill>
              <a:sysClr val="windowText" lastClr="000000"/>
            </a:solidFill>
            <a:prstDash val="lgDashDotDot"/>
            <a:miter lim="800000"/>
            <a:tailEnd type="triangle"/>
          </a:ln>
          <a:effectLst/>
        </p:spPr>
      </p:cxnSp>
      <p:cxnSp>
        <p:nvCxnSpPr>
          <p:cNvPr id="41" name="Elbow Connector 98"/>
          <p:cNvCxnSpPr>
            <a:stCxn id="101" idx="0"/>
          </p:cNvCxnSpPr>
          <p:nvPr/>
        </p:nvCxnSpPr>
        <p:spPr>
          <a:xfrm rot="5400000">
            <a:off x="5729580" y="4612273"/>
            <a:ext cx="708372" cy="366720"/>
          </a:xfrm>
          <a:prstGeom prst="bentConnector3">
            <a:avLst>
              <a:gd name="adj1" fmla="val 100020"/>
            </a:avLst>
          </a:prstGeom>
          <a:noFill/>
          <a:ln w="6350" cap="flat" cmpd="sng" algn="ctr">
            <a:solidFill>
              <a:sysClr val="windowText" lastClr="000000"/>
            </a:solidFill>
            <a:prstDash val="lgDashDotDot"/>
            <a:miter lim="800000"/>
            <a:tailEnd type="triangle"/>
          </a:ln>
          <a:effectLst/>
        </p:spPr>
      </p:cxnSp>
      <p:sp>
        <p:nvSpPr>
          <p:cNvPr id="42" name="Rectangle 119"/>
          <p:cNvSpPr>
            <a:spLocks noChangeArrowheads="1"/>
          </p:cNvSpPr>
          <p:nvPr/>
        </p:nvSpPr>
        <p:spPr bwMode="auto">
          <a:xfrm>
            <a:off x="7224570" y="3784965"/>
            <a:ext cx="1103312" cy="338554"/>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rPr>
              <a:t>I/O</a:t>
            </a:r>
            <a:r>
              <a:rPr kumimoji="0" lang="zh-CN" altLang="en-US"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rPr>
              <a:t> </a:t>
            </a:r>
            <a:r>
              <a:rPr kumimoji="0" lang="en-US" altLang="zh-CN"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rPr>
              <a:t>RX</a:t>
            </a:r>
            <a:endParaRPr kumimoji="0" lang="zh-CN" altLang="en-US"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endParaRPr>
          </a:p>
        </p:txBody>
      </p:sp>
      <p:sp>
        <p:nvSpPr>
          <p:cNvPr id="43" name="Rectangle 124"/>
          <p:cNvSpPr>
            <a:spLocks noChangeArrowheads="1"/>
          </p:cNvSpPr>
          <p:nvPr/>
        </p:nvSpPr>
        <p:spPr bwMode="auto">
          <a:xfrm>
            <a:off x="10698265" y="3943530"/>
            <a:ext cx="1173162" cy="584775"/>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7030A0"/>
                </a:solidFill>
                <a:effectLst/>
                <a:uLnTx/>
                <a:uFillTx/>
                <a:latin typeface="Calibri" panose="020F0502020204030204"/>
                <a:ea typeface="宋体" panose="02010600030101010101" pitchFamily="2" charset="-122"/>
                <a:cs typeface="Arial" panose="020B0604020202020204" pitchFamily="34" charset="0"/>
              </a:rPr>
              <a:t>Machine Learning</a:t>
            </a:r>
            <a:endParaRPr kumimoji="0" lang="zh-CN" altLang="en-US" sz="1600" b="0" i="0" u="none" strike="noStrike" kern="1200" cap="none" spc="0" normalizeH="0" baseline="0" noProof="0" dirty="0">
              <a:ln>
                <a:noFill/>
              </a:ln>
              <a:solidFill>
                <a:srgbClr val="7030A0"/>
              </a:solidFill>
              <a:effectLst/>
              <a:uLnTx/>
              <a:uFillTx/>
              <a:latin typeface="Calibri" panose="020F0502020204030204"/>
              <a:ea typeface="宋体" panose="02010600030101010101" pitchFamily="2" charset="-122"/>
              <a:cs typeface="Arial" panose="020B0604020202020204" pitchFamily="34" charset="0"/>
            </a:endParaRPr>
          </a:p>
        </p:txBody>
      </p:sp>
      <p:sp>
        <p:nvSpPr>
          <p:cNvPr id="44" name="TextBox 158"/>
          <p:cNvSpPr txBox="1">
            <a:spLocks noChangeArrowheads="1"/>
          </p:cNvSpPr>
          <p:nvPr/>
        </p:nvSpPr>
        <p:spPr bwMode="auto">
          <a:xfrm>
            <a:off x="4328108" y="3650782"/>
            <a:ext cx="13430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Hardware</a:t>
            </a:r>
            <a:r>
              <a:rPr kumimoji="0" lang="zh-CN" altLang="en-US"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 </a:t>
            </a: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NIC</a:t>
            </a:r>
          </a:p>
        </p:txBody>
      </p:sp>
      <p:sp>
        <p:nvSpPr>
          <p:cNvPr id="45" name="TextBox 159"/>
          <p:cNvSpPr txBox="1">
            <a:spLocks noChangeArrowheads="1"/>
          </p:cNvSpPr>
          <p:nvPr/>
        </p:nvSpPr>
        <p:spPr bwMode="auto">
          <a:xfrm>
            <a:off x="7000314" y="3406388"/>
            <a:ext cx="15859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Core </a:t>
            </a:r>
            <a:r>
              <a:rPr kumimoji="0" lang="en-US" altLang="zh-CN" sz="1600" b="1"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1(Thread</a:t>
            </a: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 1)</a:t>
            </a:r>
          </a:p>
        </p:txBody>
      </p:sp>
      <p:sp>
        <p:nvSpPr>
          <p:cNvPr id="46" name="TextBox 160"/>
          <p:cNvSpPr txBox="1">
            <a:spLocks noChangeArrowheads="1"/>
          </p:cNvSpPr>
          <p:nvPr/>
        </p:nvSpPr>
        <p:spPr bwMode="auto">
          <a:xfrm>
            <a:off x="5748873" y="4558522"/>
            <a:ext cx="904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HW</a:t>
            </a:r>
            <a:r>
              <a:rPr kumimoji="0" lang="zh-CN" altLang="en-US"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 </a:t>
            </a: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Ring</a:t>
            </a:r>
          </a:p>
        </p:txBody>
      </p:sp>
      <p:sp>
        <p:nvSpPr>
          <p:cNvPr id="47" name="TextBox 162"/>
          <p:cNvSpPr txBox="1">
            <a:spLocks noChangeArrowheads="1"/>
          </p:cNvSpPr>
          <p:nvPr/>
        </p:nvSpPr>
        <p:spPr bwMode="auto">
          <a:xfrm>
            <a:off x="3267516" y="4873887"/>
            <a:ext cx="2835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err="1">
                <a:ln>
                  <a:noFill/>
                </a:ln>
                <a:solidFill>
                  <a:srgbClr val="0000FF"/>
                </a:solidFill>
                <a:effectLst/>
                <a:uLnTx/>
                <a:uFillTx/>
                <a:latin typeface="Calibri" panose="020F0502020204030204"/>
                <a:ea typeface="宋体" panose="02010600030101010101" pitchFamily="2" charset="-122"/>
              </a:rPr>
              <a:t>Mempool</a:t>
            </a:r>
            <a:r>
              <a:rPr kumimoji="0" lang="zh-CN" altLang="en-US"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 </a:t>
            </a:r>
            <a:r>
              <a:rPr kumimoji="0" lang="zh-CN" altLang="en-US"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  </a:t>
            </a:r>
            <a:r>
              <a:rPr kumimoji="0" lang="en-US" altLang="zh-CN"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for packets</a:t>
            </a:r>
            <a:endPar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endParaRPr>
          </a:p>
        </p:txBody>
      </p:sp>
      <p:sp>
        <p:nvSpPr>
          <p:cNvPr id="48" name="TextBox 171"/>
          <p:cNvSpPr txBox="1">
            <a:spLocks noChangeArrowheads="1"/>
          </p:cNvSpPr>
          <p:nvPr/>
        </p:nvSpPr>
        <p:spPr bwMode="auto">
          <a:xfrm>
            <a:off x="6212209" y="5006615"/>
            <a:ext cx="990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rPr>
              <a:t>(Pointers)</a:t>
            </a:r>
          </a:p>
        </p:txBody>
      </p:sp>
      <p:sp>
        <p:nvSpPr>
          <p:cNvPr id="49" name="TextBox 173"/>
          <p:cNvSpPr txBox="1">
            <a:spLocks noChangeArrowheads="1"/>
          </p:cNvSpPr>
          <p:nvPr/>
        </p:nvSpPr>
        <p:spPr bwMode="auto">
          <a:xfrm>
            <a:off x="8750444" y="4541061"/>
            <a:ext cx="1019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SW</a:t>
            </a:r>
            <a:r>
              <a:rPr kumimoji="0" lang="zh-CN" altLang="en-US"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 </a:t>
            </a: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R</a:t>
            </a:r>
            <a:r>
              <a:rPr kumimoji="0" lang="en-US" altLang="zh-CN"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ing 1</a:t>
            </a:r>
            <a:endPar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endParaRPr>
          </a:p>
        </p:txBody>
      </p:sp>
      <p:sp>
        <p:nvSpPr>
          <p:cNvPr id="50" name="TextBox 159"/>
          <p:cNvSpPr txBox="1">
            <a:spLocks noChangeArrowheads="1"/>
          </p:cNvSpPr>
          <p:nvPr/>
        </p:nvSpPr>
        <p:spPr bwMode="auto">
          <a:xfrm>
            <a:off x="10370379" y="3549933"/>
            <a:ext cx="17744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Core </a:t>
            </a:r>
            <a:r>
              <a:rPr kumimoji="0" lang="en-US" altLang="zh-CN"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2 (Thread 2)</a:t>
            </a:r>
            <a:endPar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endParaRPr>
          </a:p>
        </p:txBody>
      </p:sp>
      <p:sp>
        <p:nvSpPr>
          <p:cNvPr id="51" name="Rectangle 8"/>
          <p:cNvSpPr/>
          <p:nvPr/>
        </p:nvSpPr>
        <p:spPr>
          <a:xfrm rot="16200000">
            <a:off x="667793" y="3795023"/>
            <a:ext cx="1867940" cy="2186200"/>
          </a:xfrm>
          <a:prstGeom prst="rect">
            <a:avLst/>
          </a:prstGeom>
          <a:solidFill>
            <a:srgbClr val="70AD47">
              <a:lumMod val="20000"/>
              <a:lumOff val="80000"/>
            </a:srgbClr>
          </a:solidFill>
          <a:ln w="6350" cap="flat" cmpd="sng" algn="ctr">
            <a:solidFill>
              <a:srgbClr val="70AD47"/>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52" name="Straight Arrow Connector 67"/>
          <p:cNvCxnSpPr/>
          <p:nvPr/>
        </p:nvCxnSpPr>
        <p:spPr>
          <a:xfrm rot="16200000">
            <a:off x="2954461" y="5246622"/>
            <a:ext cx="5347" cy="515145"/>
          </a:xfrm>
          <a:prstGeom prst="straightConnector1">
            <a:avLst/>
          </a:prstGeom>
          <a:noFill/>
          <a:ln w="28575" cap="flat" cmpd="sng" algn="ctr">
            <a:solidFill>
              <a:srgbClr val="0000FF"/>
            </a:solidFill>
            <a:prstDash val="solid"/>
            <a:miter lim="800000"/>
            <a:headEnd type="triangle" w="med" len="med"/>
            <a:tailEnd type="triangle" w="med" len="med"/>
          </a:ln>
          <a:effectLst/>
        </p:spPr>
      </p:cxnSp>
      <p:sp>
        <p:nvSpPr>
          <p:cNvPr id="53" name="Rectangle 123"/>
          <p:cNvSpPr>
            <a:spLocks noChangeArrowheads="1"/>
          </p:cNvSpPr>
          <p:nvPr/>
        </p:nvSpPr>
        <p:spPr bwMode="auto">
          <a:xfrm>
            <a:off x="801671" y="4566884"/>
            <a:ext cx="1600183" cy="584775"/>
          </a:xfrm>
          <a:prstGeom prst="rect">
            <a:avLst/>
          </a:prstGeom>
          <a:solidFill>
            <a:sysClr val="window" lastClr="FFFFFF"/>
          </a:solidFill>
          <a:ln w="9525">
            <a:solidFill>
              <a:sysClr val="windowText" lastClr="000000"/>
            </a:solidFill>
            <a:miter lim="800000"/>
            <a:headEnd/>
            <a:tailEnd/>
          </a:ln>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rPr>
              <a:t>CM, CU, </a:t>
            </a:r>
            <a:r>
              <a:rPr kumimoji="0" lang="en-US" altLang="zh-CN" sz="16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rPr>
              <a:t>CSM, FM … </a:t>
            </a:r>
            <a:r>
              <a:rPr kumimoji="0" lang="en-US" altLang="zh-CN"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rPr>
              <a:t>sketches</a:t>
            </a:r>
            <a:endParaRPr kumimoji="0" lang="zh-CN" altLang="en-US"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Arial" panose="020B0604020202020204" pitchFamily="34" charset="0"/>
            </a:endParaRPr>
          </a:p>
        </p:txBody>
      </p:sp>
      <p:sp>
        <p:nvSpPr>
          <p:cNvPr id="54" name="TextBox 159"/>
          <p:cNvSpPr txBox="1">
            <a:spLocks noChangeArrowheads="1"/>
          </p:cNvSpPr>
          <p:nvPr/>
        </p:nvSpPr>
        <p:spPr bwMode="auto">
          <a:xfrm>
            <a:off x="727254" y="3925695"/>
            <a:ext cx="1826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7030A0"/>
                </a:solidFill>
                <a:effectLst/>
                <a:uLnTx/>
                <a:uFillTx/>
                <a:latin typeface="Calibri" panose="020F0502020204030204"/>
                <a:ea typeface="宋体" panose="02010600030101010101" pitchFamily="2" charset="-122"/>
              </a:rPr>
              <a:t>Switch/Router</a:t>
            </a:r>
            <a:endParaRPr kumimoji="0" lang="en-US" altLang="zh-CN" sz="2000" b="1" i="0" u="none" strike="noStrike" kern="1200" cap="none" spc="0" normalizeH="0" baseline="0" noProof="0" dirty="0">
              <a:ln>
                <a:noFill/>
              </a:ln>
              <a:solidFill>
                <a:srgbClr val="7030A0"/>
              </a:solidFill>
              <a:effectLst/>
              <a:uLnTx/>
              <a:uFillTx/>
              <a:latin typeface="Calibri" panose="020F0502020204030204"/>
              <a:ea typeface="宋体" panose="02010600030101010101" pitchFamily="2" charset="-122"/>
            </a:endParaRPr>
          </a:p>
        </p:txBody>
      </p:sp>
      <p:cxnSp>
        <p:nvCxnSpPr>
          <p:cNvPr id="55" name="Straight Arrow Connector 67"/>
          <p:cNvCxnSpPr/>
          <p:nvPr/>
        </p:nvCxnSpPr>
        <p:spPr>
          <a:xfrm rot="16200000" flipH="1">
            <a:off x="2960483" y="4831330"/>
            <a:ext cx="2947" cy="534195"/>
          </a:xfrm>
          <a:prstGeom prst="straightConnector1">
            <a:avLst/>
          </a:prstGeom>
          <a:noFill/>
          <a:ln w="28575" cap="flat" cmpd="sng" algn="ctr">
            <a:solidFill>
              <a:srgbClr val="0000FF"/>
            </a:solidFill>
            <a:prstDash val="solid"/>
            <a:miter lim="800000"/>
            <a:headEnd type="triangle" w="med" len="med"/>
            <a:tailEnd type="triangle" w="med" len="med"/>
          </a:ln>
          <a:effectLst/>
        </p:spPr>
      </p:cxnSp>
      <p:cxnSp>
        <p:nvCxnSpPr>
          <p:cNvPr id="56" name="Straight Arrow Connector 67"/>
          <p:cNvCxnSpPr/>
          <p:nvPr/>
        </p:nvCxnSpPr>
        <p:spPr>
          <a:xfrm rot="16200000" flipH="1">
            <a:off x="2954038" y="4428110"/>
            <a:ext cx="2947" cy="534195"/>
          </a:xfrm>
          <a:prstGeom prst="straightConnector1">
            <a:avLst/>
          </a:prstGeom>
          <a:noFill/>
          <a:ln w="28575" cap="flat" cmpd="sng" algn="ctr">
            <a:solidFill>
              <a:srgbClr val="0000FF"/>
            </a:solidFill>
            <a:prstDash val="solid"/>
            <a:miter lim="800000"/>
            <a:headEnd type="triangle" w="med" len="med"/>
            <a:tailEnd type="triangle" w="med" len="med"/>
          </a:ln>
          <a:effectLst/>
        </p:spPr>
      </p:cxnSp>
      <p:cxnSp>
        <p:nvCxnSpPr>
          <p:cNvPr id="57" name="Straight Arrow Connector 67"/>
          <p:cNvCxnSpPr>
            <a:stCxn id="58" idx="2"/>
            <a:endCxn id="30" idx="1"/>
          </p:cNvCxnSpPr>
          <p:nvPr/>
        </p:nvCxnSpPr>
        <p:spPr>
          <a:xfrm flipV="1">
            <a:off x="2694859" y="4247372"/>
            <a:ext cx="1876670" cy="1878"/>
          </a:xfrm>
          <a:prstGeom prst="straightConnector1">
            <a:avLst/>
          </a:prstGeom>
          <a:noFill/>
          <a:ln w="28575" cap="flat" cmpd="sng" algn="ctr">
            <a:solidFill>
              <a:srgbClr val="FF0000"/>
            </a:solidFill>
            <a:prstDash val="solid"/>
            <a:miter lim="800000"/>
            <a:headEnd type="none" w="med" len="med"/>
            <a:tailEnd type="triangle" w="med" len="med"/>
          </a:ln>
          <a:effectLst/>
        </p:spPr>
      </p:cxnSp>
      <p:sp>
        <p:nvSpPr>
          <p:cNvPr id="58" name="图文框 57"/>
          <p:cNvSpPr/>
          <p:nvPr/>
        </p:nvSpPr>
        <p:spPr>
          <a:xfrm rot="16200000">
            <a:off x="2453284" y="4129300"/>
            <a:ext cx="243249" cy="239900"/>
          </a:xfrm>
          <a:prstGeom prst="frame">
            <a:avLst/>
          </a:prstGeom>
          <a:solidFill>
            <a:srgbClr val="FF0000"/>
          </a:solidFill>
          <a:ln w="12700" cap="flat" cmpd="sng" algn="ctr">
            <a:solidFill>
              <a:srgbClr val="FF0000"/>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59" name="图文框 58"/>
          <p:cNvSpPr/>
          <p:nvPr/>
        </p:nvSpPr>
        <p:spPr>
          <a:xfrm rot="16200000">
            <a:off x="2453284" y="4555723"/>
            <a:ext cx="243249" cy="239900"/>
          </a:xfrm>
          <a:prstGeom prst="frame">
            <a:avLst/>
          </a:prstGeom>
          <a:solidFill>
            <a:srgbClr val="5B9BD5"/>
          </a:solidFill>
          <a:ln w="12700" cap="flat" cmpd="sng" algn="ctr">
            <a:solidFill>
              <a:srgbClr val="5B9BD5">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60" name="图文框 59"/>
          <p:cNvSpPr/>
          <p:nvPr/>
        </p:nvSpPr>
        <p:spPr>
          <a:xfrm rot="16200000">
            <a:off x="2453284" y="4970633"/>
            <a:ext cx="243249" cy="239900"/>
          </a:xfrm>
          <a:prstGeom prst="frame">
            <a:avLst/>
          </a:prstGeom>
          <a:solidFill>
            <a:srgbClr val="5B9BD5"/>
          </a:solidFill>
          <a:ln w="12700" cap="flat" cmpd="sng" algn="ctr">
            <a:solidFill>
              <a:srgbClr val="5B9BD5">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61" name="图文框 60"/>
          <p:cNvSpPr/>
          <p:nvPr/>
        </p:nvSpPr>
        <p:spPr>
          <a:xfrm rot="16200000">
            <a:off x="2453284" y="5385543"/>
            <a:ext cx="243249" cy="239900"/>
          </a:xfrm>
          <a:prstGeom prst="frame">
            <a:avLst/>
          </a:prstGeom>
          <a:solidFill>
            <a:srgbClr val="5B9BD5"/>
          </a:solidFill>
          <a:ln w="12700" cap="flat" cmpd="sng" algn="ctr">
            <a:solidFill>
              <a:srgbClr val="5B9BD5">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62" name="Straight Arrow Connector 67"/>
          <p:cNvCxnSpPr/>
          <p:nvPr/>
        </p:nvCxnSpPr>
        <p:spPr>
          <a:xfrm rot="16200000">
            <a:off x="263748" y="5228028"/>
            <a:ext cx="5347" cy="515145"/>
          </a:xfrm>
          <a:prstGeom prst="straightConnector1">
            <a:avLst/>
          </a:prstGeom>
          <a:noFill/>
          <a:ln w="28575" cap="flat" cmpd="sng" algn="ctr">
            <a:solidFill>
              <a:srgbClr val="0000FF"/>
            </a:solidFill>
            <a:prstDash val="solid"/>
            <a:miter lim="800000"/>
            <a:headEnd type="triangle" w="med" len="med"/>
            <a:tailEnd type="triangle" w="med" len="med"/>
          </a:ln>
          <a:effectLst/>
        </p:spPr>
      </p:cxnSp>
      <p:cxnSp>
        <p:nvCxnSpPr>
          <p:cNvPr id="63" name="Straight Arrow Connector 67"/>
          <p:cNvCxnSpPr/>
          <p:nvPr/>
        </p:nvCxnSpPr>
        <p:spPr>
          <a:xfrm rot="16200000" flipH="1">
            <a:off x="269770" y="4812736"/>
            <a:ext cx="2947" cy="534195"/>
          </a:xfrm>
          <a:prstGeom prst="straightConnector1">
            <a:avLst/>
          </a:prstGeom>
          <a:noFill/>
          <a:ln w="28575" cap="flat" cmpd="sng" algn="ctr">
            <a:solidFill>
              <a:srgbClr val="0000FF"/>
            </a:solidFill>
            <a:prstDash val="solid"/>
            <a:miter lim="800000"/>
            <a:headEnd type="triangle" w="med" len="med"/>
            <a:tailEnd type="triangle" w="med" len="med"/>
          </a:ln>
          <a:effectLst/>
        </p:spPr>
      </p:cxnSp>
      <p:cxnSp>
        <p:nvCxnSpPr>
          <p:cNvPr id="64" name="Straight Arrow Connector 67"/>
          <p:cNvCxnSpPr/>
          <p:nvPr/>
        </p:nvCxnSpPr>
        <p:spPr>
          <a:xfrm rot="16200000" flipH="1">
            <a:off x="255423" y="4386721"/>
            <a:ext cx="2947" cy="534195"/>
          </a:xfrm>
          <a:prstGeom prst="straightConnector1">
            <a:avLst/>
          </a:prstGeom>
          <a:noFill/>
          <a:ln w="28575" cap="flat" cmpd="sng" algn="ctr">
            <a:solidFill>
              <a:srgbClr val="0000FF"/>
            </a:solidFill>
            <a:prstDash val="solid"/>
            <a:miter lim="800000"/>
            <a:headEnd type="triangle" w="med" len="med"/>
            <a:tailEnd type="triangle" w="med" len="med"/>
          </a:ln>
          <a:effectLst/>
        </p:spPr>
      </p:cxnSp>
      <p:cxnSp>
        <p:nvCxnSpPr>
          <p:cNvPr id="65" name="Straight Arrow Connector 67"/>
          <p:cNvCxnSpPr/>
          <p:nvPr/>
        </p:nvCxnSpPr>
        <p:spPr>
          <a:xfrm rot="16200000" flipH="1">
            <a:off x="269770" y="3979970"/>
            <a:ext cx="2947" cy="534195"/>
          </a:xfrm>
          <a:prstGeom prst="straightConnector1">
            <a:avLst/>
          </a:prstGeom>
          <a:noFill/>
          <a:ln w="28575" cap="flat" cmpd="sng" algn="ctr">
            <a:solidFill>
              <a:srgbClr val="0000FF"/>
            </a:solidFill>
            <a:prstDash val="solid"/>
            <a:miter lim="800000"/>
            <a:headEnd type="triangle" w="med" len="med"/>
            <a:tailEnd type="triangle" w="med" len="med"/>
          </a:ln>
          <a:effectLst/>
        </p:spPr>
      </p:cxnSp>
      <p:sp>
        <p:nvSpPr>
          <p:cNvPr id="66" name="图文框 65"/>
          <p:cNvSpPr/>
          <p:nvPr/>
        </p:nvSpPr>
        <p:spPr>
          <a:xfrm rot="16200000">
            <a:off x="506989" y="4537129"/>
            <a:ext cx="243249" cy="239900"/>
          </a:xfrm>
          <a:prstGeom prst="frame">
            <a:avLst/>
          </a:prstGeom>
          <a:solidFill>
            <a:srgbClr val="5B9BD5"/>
          </a:solidFill>
          <a:ln w="12700" cap="flat" cmpd="sng" algn="ctr">
            <a:solidFill>
              <a:srgbClr val="5B9BD5">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67" name="图文框 66"/>
          <p:cNvSpPr/>
          <p:nvPr/>
        </p:nvSpPr>
        <p:spPr>
          <a:xfrm rot="16200000">
            <a:off x="506989" y="4952039"/>
            <a:ext cx="243249" cy="239900"/>
          </a:xfrm>
          <a:prstGeom prst="frame">
            <a:avLst/>
          </a:prstGeom>
          <a:solidFill>
            <a:srgbClr val="5B9BD5"/>
          </a:solidFill>
          <a:ln w="12700" cap="flat" cmpd="sng" algn="ctr">
            <a:solidFill>
              <a:srgbClr val="5B9BD5">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68" name="图文框 67"/>
          <p:cNvSpPr/>
          <p:nvPr/>
        </p:nvSpPr>
        <p:spPr>
          <a:xfrm rot="16200000">
            <a:off x="506989" y="5366949"/>
            <a:ext cx="243249" cy="239900"/>
          </a:xfrm>
          <a:prstGeom prst="frame">
            <a:avLst/>
          </a:prstGeom>
          <a:solidFill>
            <a:srgbClr val="5B9BD5"/>
          </a:solidFill>
          <a:ln w="12700" cap="flat" cmpd="sng" algn="ctr">
            <a:solidFill>
              <a:srgbClr val="5B9BD5">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69" name="图文框 68"/>
          <p:cNvSpPr/>
          <p:nvPr/>
        </p:nvSpPr>
        <p:spPr>
          <a:xfrm rot="16200000">
            <a:off x="506989" y="4105971"/>
            <a:ext cx="243249" cy="239900"/>
          </a:xfrm>
          <a:prstGeom prst="frame">
            <a:avLst/>
          </a:prstGeom>
          <a:solidFill>
            <a:srgbClr val="5B9BD5"/>
          </a:solidFill>
          <a:ln w="12700" cap="flat" cmpd="sng" algn="ctr">
            <a:solidFill>
              <a:srgbClr val="5B9BD5">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70" name="Rectangle 6"/>
          <p:cNvSpPr/>
          <p:nvPr/>
        </p:nvSpPr>
        <p:spPr>
          <a:xfrm>
            <a:off x="10546570" y="5041633"/>
            <a:ext cx="1466850" cy="667098"/>
          </a:xfrm>
          <a:prstGeom prst="rect">
            <a:avLst/>
          </a:prstGeom>
          <a:solidFill>
            <a:srgbClr val="5B9BD5">
              <a:lumMod val="20000"/>
              <a:lumOff val="80000"/>
            </a:srgbClr>
          </a:solidFill>
          <a:ln w="19050" cap="flat" cmpd="sng" algn="ctr">
            <a:solidFill>
              <a:srgbClr val="5B9BD5"/>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71" name="肘形连接符 70"/>
          <p:cNvCxnSpPr>
            <a:stCxn id="32" idx="2"/>
            <a:endCxn id="70" idx="0"/>
          </p:cNvCxnSpPr>
          <p:nvPr/>
        </p:nvCxnSpPr>
        <p:spPr>
          <a:xfrm rot="5400000">
            <a:off x="11067516" y="4828859"/>
            <a:ext cx="425253" cy="294"/>
          </a:xfrm>
          <a:prstGeom prst="bentConnector3">
            <a:avLst>
              <a:gd name="adj1" fmla="val 50000"/>
            </a:avLst>
          </a:prstGeom>
          <a:noFill/>
          <a:ln w="19050" cap="flat" cmpd="sng" algn="ctr">
            <a:solidFill>
              <a:srgbClr val="0000FF"/>
            </a:solidFill>
            <a:prstDash val="solid"/>
            <a:miter lim="800000"/>
            <a:tailEnd type="triangle"/>
          </a:ln>
          <a:effectLst/>
        </p:spPr>
      </p:cxnSp>
      <p:sp>
        <p:nvSpPr>
          <p:cNvPr id="72" name="TextBox 161"/>
          <p:cNvSpPr txBox="1">
            <a:spLocks noChangeArrowheads="1"/>
          </p:cNvSpPr>
          <p:nvPr/>
        </p:nvSpPr>
        <p:spPr bwMode="auto">
          <a:xfrm>
            <a:off x="8139121" y="5056009"/>
            <a:ext cx="1019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SW</a:t>
            </a:r>
            <a:r>
              <a:rPr kumimoji="0" lang="zh-CN" altLang="en-US"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 </a:t>
            </a: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R</a:t>
            </a:r>
            <a:r>
              <a:rPr kumimoji="0" lang="en-US" altLang="zh-CN"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ing 2</a:t>
            </a:r>
            <a:endPar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endParaRPr>
          </a:p>
        </p:txBody>
      </p:sp>
      <p:sp>
        <p:nvSpPr>
          <p:cNvPr id="73" name="TextBox 159"/>
          <p:cNvSpPr txBox="1">
            <a:spLocks noChangeArrowheads="1"/>
          </p:cNvSpPr>
          <p:nvPr/>
        </p:nvSpPr>
        <p:spPr bwMode="auto">
          <a:xfrm>
            <a:off x="9560460" y="4731618"/>
            <a:ext cx="17744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rPr>
              <a:t>Core </a:t>
            </a:r>
            <a:r>
              <a:rPr kumimoji="0" lang="en-US" altLang="zh-CN"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3 (Thread 3)</a:t>
            </a:r>
          </a:p>
        </p:txBody>
      </p:sp>
      <p:sp>
        <p:nvSpPr>
          <p:cNvPr id="74" name="TextBox 171"/>
          <p:cNvSpPr txBox="1">
            <a:spLocks noChangeArrowheads="1"/>
          </p:cNvSpPr>
          <p:nvPr/>
        </p:nvSpPr>
        <p:spPr bwMode="auto">
          <a:xfrm>
            <a:off x="10746399" y="4535517"/>
            <a:ext cx="13767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(Para meters)</a:t>
            </a:r>
            <a:endParaRPr kumimoji="0" lang="en-US" altLang="zh-CN"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endParaRPr>
          </a:p>
        </p:txBody>
      </p:sp>
      <p:cxnSp>
        <p:nvCxnSpPr>
          <p:cNvPr id="75" name="肘形连接符 74"/>
          <p:cNvCxnSpPr>
            <a:stCxn id="89" idx="1"/>
          </p:cNvCxnSpPr>
          <p:nvPr/>
        </p:nvCxnSpPr>
        <p:spPr>
          <a:xfrm>
            <a:off x="8989600" y="5540369"/>
            <a:ext cx="1556970" cy="1726"/>
          </a:xfrm>
          <a:prstGeom prst="bentConnector3">
            <a:avLst>
              <a:gd name="adj1" fmla="val 50000"/>
            </a:avLst>
          </a:prstGeom>
          <a:noFill/>
          <a:ln w="19050" cap="flat" cmpd="sng" algn="ctr">
            <a:solidFill>
              <a:srgbClr val="0000FF"/>
            </a:solidFill>
            <a:prstDash val="solid"/>
            <a:miter lim="800000"/>
            <a:tailEnd type="triangle"/>
          </a:ln>
          <a:effectLst/>
        </p:spPr>
      </p:cxnSp>
      <p:sp>
        <p:nvSpPr>
          <p:cNvPr id="76" name="TextBox 158"/>
          <p:cNvSpPr txBox="1">
            <a:spLocks noChangeArrowheads="1"/>
          </p:cNvSpPr>
          <p:nvPr/>
        </p:nvSpPr>
        <p:spPr bwMode="auto">
          <a:xfrm>
            <a:off x="765140" y="3284552"/>
            <a:ext cx="10084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Interfaces</a:t>
            </a:r>
            <a:endPar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endParaRPr>
          </a:p>
        </p:txBody>
      </p:sp>
      <p:sp>
        <p:nvSpPr>
          <p:cNvPr id="77" name="图文框 76"/>
          <p:cNvSpPr/>
          <p:nvPr/>
        </p:nvSpPr>
        <p:spPr>
          <a:xfrm rot="16200000">
            <a:off x="540073" y="3340236"/>
            <a:ext cx="243249" cy="239900"/>
          </a:xfrm>
          <a:prstGeom prst="frame">
            <a:avLst/>
          </a:prstGeom>
          <a:solidFill>
            <a:srgbClr val="5B9BD5"/>
          </a:solidFill>
          <a:ln w="12700" cap="flat" cmpd="sng" algn="ctr">
            <a:solidFill>
              <a:srgbClr val="5B9BD5">
                <a:shade val="50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78" name="图文框 77"/>
          <p:cNvSpPr/>
          <p:nvPr/>
        </p:nvSpPr>
        <p:spPr>
          <a:xfrm rot="16200000">
            <a:off x="540072" y="3619773"/>
            <a:ext cx="243249" cy="239900"/>
          </a:xfrm>
          <a:prstGeom prst="frame">
            <a:avLst/>
          </a:prstGeom>
          <a:solidFill>
            <a:srgbClr val="FF0000"/>
          </a:solidFill>
          <a:ln w="12700" cap="flat" cmpd="sng" algn="ctr">
            <a:solidFill>
              <a:srgbClr val="FF0000"/>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79" name="TextBox 158"/>
          <p:cNvSpPr txBox="1">
            <a:spLocks noChangeArrowheads="1"/>
          </p:cNvSpPr>
          <p:nvPr/>
        </p:nvSpPr>
        <p:spPr bwMode="auto">
          <a:xfrm>
            <a:off x="714347" y="3578500"/>
            <a:ext cx="21758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rgbClr val="0000FF"/>
                </a:solidFill>
                <a:effectLst/>
                <a:uLnTx/>
                <a:uFillTx/>
                <a:latin typeface="Calibri" panose="020F0502020204030204"/>
                <a:ea typeface="宋体" panose="02010600030101010101" pitchFamily="2" charset="-122"/>
              </a:rPr>
              <a:t>Interface for </a:t>
            </a:r>
            <a:r>
              <a:rPr kumimoji="0" lang="en-US" altLang="zh-CN" sz="1600" b="0" i="0" u="none" strike="noStrike" kern="1200" cap="none" spc="0" normalizeH="0" baseline="0" noProof="0" dirty="0" err="1" smtClean="0">
                <a:ln>
                  <a:noFill/>
                </a:ln>
                <a:solidFill>
                  <a:srgbClr val="0000FF"/>
                </a:solidFill>
                <a:effectLst/>
                <a:uLnTx/>
                <a:uFillTx/>
                <a:latin typeface="Calibri" panose="020F0502020204030204"/>
                <a:ea typeface="宋体" panose="02010600030101010101" pitchFamily="2" charset="-122"/>
              </a:rPr>
              <a:t>MLSketch</a:t>
            </a:r>
            <a:endParaRPr kumimoji="0" lang="en-US" altLang="zh-CN" sz="1600" b="0" i="0" u="none" strike="noStrike" kern="1200" cap="none" spc="0" normalizeH="0" baseline="0" noProof="0" dirty="0">
              <a:ln>
                <a:noFill/>
              </a:ln>
              <a:solidFill>
                <a:srgbClr val="0000FF"/>
              </a:solidFill>
              <a:effectLst/>
              <a:uLnTx/>
              <a:uFillTx/>
              <a:latin typeface="Calibri" panose="020F0502020204030204"/>
              <a:ea typeface="宋体" panose="02010600030101010101" pitchFamily="2" charset="-122"/>
            </a:endParaRPr>
          </a:p>
        </p:txBody>
      </p:sp>
      <p:cxnSp>
        <p:nvCxnSpPr>
          <p:cNvPr id="80" name="Elbow Connector 82"/>
          <p:cNvCxnSpPr/>
          <p:nvPr/>
        </p:nvCxnSpPr>
        <p:spPr>
          <a:xfrm rot="10800000" flipV="1">
            <a:off x="5891521" y="5467669"/>
            <a:ext cx="2564069" cy="14979"/>
          </a:xfrm>
          <a:prstGeom prst="bentConnector3">
            <a:avLst>
              <a:gd name="adj1" fmla="val 50000"/>
            </a:avLst>
          </a:prstGeom>
          <a:noFill/>
          <a:ln w="6350" cap="flat" cmpd="sng" algn="ctr">
            <a:solidFill>
              <a:sysClr val="windowText" lastClr="000000"/>
            </a:solidFill>
            <a:prstDash val="lgDashDotDot"/>
            <a:miter lim="800000"/>
            <a:tailEnd type="triangle"/>
          </a:ln>
          <a:effectLst/>
        </p:spPr>
      </p:cxnSp>
      <p:sp>
        <p:nvSpPr>
          <p:cNvPr id="81" name="TextBox 162"/>
          <p:cNvSpPr txBox="1">
            <a:spLocks noChangeArrowheads="1"/>
          </p:cNvSpPr>
          <p:nvPr/>
        </p:nvSpPr>
        <p:spPr bwMode="auto">
          <a:xfrm>
            <a:off x="9495309" y="3921141"/>
            <a:ext cx="11008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Flow IDs</a:t>
            </a:r>
            <a:endParaRPr kumimoji="0" lang="en-US" altLang="zh-CN"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endParaRPr>
          </a:p>
        </p:txBody>
      </p:sp>
      <p:sp>
        <p:nvSpPr>
          <p:cNvPr id="82" name="TextBox 162"/>
          <p:cNvSpPr txBox="1">
            <a:spLocks noChangeArrowheads="1"/>
          </p:cNvSpPr>
          <p:nvPr/>
        </p:nvSpPr>
        <p:spPr bwMode="auto">
          <a:xfrm>
            <a:off x="8868601" y="5262710"/>
            <a:ext cx="18253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Original sketches</a:t>
            </a:r>
            <a:endParaRPr kumimoji="0" lang="en-US" altLang="zh-CN" sz="16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endParaRPr>
          </a:p>
        </p:txBody>
      </p:sp>
      <p:sp>
        <p:nvSpPr>
          <p:cNvPr id="83" name="Rectangle 124"/>
          <p:cNvSpPr>
            <a:spLocks noChangeArrowheads="1"/>
          </p:cNvSpPr>
          <p:nvPr/>
        </p:nvSpPr>
        <p:spPr bwMode="auto">
          <a:xfrm>
            <a:off x="10717739" y="5097064"/>
            <a:ext cx="1173162" cy="584775"/>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7030A0"/>
                </a:solidFill>
                <a:effectLst/>
                <a:uLnTx/>
                <a:uFillTx/>
                <a:latin typeface="Calibri" panose="020F0502020204030204"/>
                <a:ea typeface="宋体" panose="02010600030101010101" pitchFamily="2" charset="-122"/>
                <a:cs typeface="Arial" panose="020B0604020202020204" pitchFamily="34" charset="0"/>
              </a:rPr>
              <a:t>Answer queries </a:t>
            </a:r>
          </a:p>
        </p:txBody>
      </p:sp>
      <p:sp>
        <p:nvSpPr>
          <p:cNvPr id="84" name="Rectangle 124"/>
          <p:cNvSpPr>
            <a:spLocks noChangeArrowheads="1"/>
          </p:cNvSpPr>
          <p:nvPr/>
        </p:nvSpPr>
        <p:spPr bwMode="auto">
          <a:xfrm>
            <a:off x="7114568" y="4177331"/>
            <a:ext cx="1328462" cy="523220"/>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7030A0"/>
                </a:solidFill>
                <a:effectLst/>
                <a:uLnTx/>
                <a:uFillTx/>
                <a:latin typeface="Calibri" panose="020F0502020204030204"/>
                <a:ea typeface="宋体" panose="02010600030101010101" pitchFamily="2" charset="-122"/>
              </a:rPr>
              <a:t>Flow IDs</a:t>
            </a:r>
            <a:endParaRPr kumimoji="0" lang="en-US" altLang="zh-CN" sz="1400" b="0" i="0" u="none" strike="noStrike" kern="1200" cap="none" spc="0" normalizeH="0" baseline="0" noProof="0" dirty="0">
              <a:ln>
                <a:noFill/>
              </a:ln>
              <a:solidFill>
                <a:srgbClr val="7030A0"/>
              </a:solidFill>
              <a:effectLst/>
              <a:uLnTx/>
              <a:uFillTx/>
              <a:latin typeface="Calibri" panose="020F0502020204030204"/>
              <a:ea typeface="宋体" panose="02010600030101010101" pitchFamily="2" charset="-122"/>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1400" b="0" i="0" u="none" strike="noStrike" kern="1200" cap="none" spc="0" normalizeH="0" baseline="0" noProof="0" dirty="0">
                <a:ln>
                  <a:noFill/>
                </a:ln>
                <a:solidFill>
                  <a:srgbClr val="7030A0"/>
                </a:solidFill>
                <a:effectLst/>
                <a:uLnTx/>
                <a:uFillTx/>
                <a:latin typeface="Calibri" panose="020F0502020204030204"/>
                <a:ea typeface="宋体" panose="02010600030101010101" pitchFamily="2" charset="-122"/>
              </a:rPr>
              <a:t>or sketches</a:t>
            </a:r>
          </a:p>
        </p:txBody>
      </p:sp>
      <p:sp>
        <p:nvSpPr>
          <p:cNvPr id="85" name="TextBox 158"/>
          <p:cNvSpPr txBox="1">
            <a:spLocks noChangeArrowheads="1"/>
          </p:cNvSpPr>
          <p:nvPr/>
        </p:nvSpPr>
        <p:spPr bwMode="auto">
          <a:xfrm>
            <a:off x="4288429" y="3301496"/>
            <a:ext cx="2011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7030A0"/>
                </a:solidFill>
                <a:effectLst/>
                <a:uLnTx/>
                <a:uFillTx/>
                <a:latin typeface="Calibri" panose="020F0502020204030204"/>
                <a:ea typeface="宋体" panose="02010600030101010101" pitchFamily="2" charset="-122"/>
              </a:rPr>
              <a:t>Server/</a:t>
            </a:r>
            <a:r>
              <a:rPr kumimoji="0" lang="en-US" altLang="zh-CN" sz="2000" b="1" i="0" u="none" strike="noStrike" kern="1200" cap="none" spc="0" normalizeH="0" baseline="0" noProof="0" dirty="0" err="1" smtClean="0">
                <a:ln>
                  <a:noFill/>
                </a:ln>
                <a:solidFill>
                  <a:srgbClr val="7030A0"/>
                </a:solidFill>
                <a:effectLst/>
                <a:uLnTx/>
                <a:uFillTx/>
                <a:latin typeface="Calibri" panose="020F0502020204030204"/>
                <a:ea typeface="宋体" panose="02010600030101010101" pitchFamily="2" charset="-122"/>
              </a:rPr>
              <a:t>MLSketch</a:t>
            </a:r>
            <a:endParaRPr kumimoji="0" lang="en-US" altLang="zh-CN" sz="2000" b="1" i="0" u="none" strike="noStrike" kern="1200" cap="none" spc="0" normalizeH="0" baseline="0" noProof="0" dirty="0">
              <a:ln>
                <a:noFill/>
              </a:ln>
              <a:solidFill>
                <a:srgbClr val="7030A0"/>
              </a:solidFill>
              <a:effectLst/>
              <a:uLnTx/>
              <a:uFillTx/>
              <a:latin typeface="Calibri" panose="020F0502020204030204"/>
              <a:ea typeface="宋体" panose="02010600030101010101" pitchFamily="2" charset="-122"/>
            </a:endParaRPr>
          </a:p>
        </p:txBody>
      </p:sp>
      <p:grpSp>
        <p:nvGrpSpPr>
          <p:cNvPr id="86" name="组合 85"/>
          <p:cNvGrpSpPr/>
          <p:nvPr/>
        </p:nvGrpSpPr>
        <p:grpSpPr>
          <a:xfrm rot="10800000">
            <a:off x="8326975" y="5341629"/>
            <a:ext cx="662625" cy="397086"/>
            <a:chOff x="8908483" y="5156790"/>
            <a:chExt cx="662625" cy="594315"/>
          </a:xfrm>
        </p:grpSpPr>
        <p:sp>
          <p:nvSpPr>
            <p:cNvPr id="87" name="Rectangle 35"/>
            <p:cNvSpPr/>
            <p:nvPr/>
          </p:nvSpPr>
          <p:spPr>
            <a:xfrm>
              <a:off x="9247258" y="5156790"/>
              <a:ext cx="171450" cy="593725"/>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88" name="Rectangle 36"/>
            <p:cNvSpPr/>
            <p:nvPr/>
          </p:nvSpPr>
          <p:spPr>
            <a:xfrm>
              <a:off x="9075808" y="5156790"/>
              <a:ext cx="171450" cy="593725"/>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89" name="Rectangle 36"/>
            <p:cNvSpPr/>
            <p:nvPr/>
          </p:nvSpPr>
          <p:spPr>
            <a:xfrm>
              <a:off x="8908483" y="5156790"/>
              <a:ext cx="171450" cy="593725"/>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90" name="直接连接符 89"/>
            <p:cNvCxnSpPr>
              <a:stCxn id="87" idx="0"/>
            </p:cNvCxnSpPr>
            <p:nvPr/>
          </p:nvCxnSpPr>
          <p:spPr>
            <a:xfrm>
              <a:off x="9332983" y="5156790"/>
              <a:ext cx="238125" cy="0"/>
            </a:xfrm>
            <a:prstGeom prst="line">
              <a:avLst/>
            </a:prstGeom>
            <a:noFill/>
            <a:ln w="12700" cap="flat" cmpd="sng" algn="ctr">
              <a:solidFill>
                <a:sysClr val="windowText" lastClr="000000"/>
              </a:solidFill>
              <a:prstDash val="solid"/>
              <a:miter lim="800000"/>
            </a:ln>
            <a:effectLst/>
          </p:spPr>
        </p:cxnSp>
        <p:cxnSp>
          <p:nvCxnSpPr>
            <p:cNvPr id="91" name="直接连接符 90"/>
            <p:cNvCxnSpPr/>
            <p:nvPr/>
          </p:nvCxnSpPr>
          <p:spPr>
            <a:xfrm>
              <a:off x="9332983" y="5751105"/>
              <a:ext cx="238125" cy="0"/>
            </a:xfrm>
            <a:prstGeom prst="line">
              <a:avLst/>
            </a:prstGeom>
            <a:noFill/>
            <a:ln w="12700" cap="flat" cmpd="sng" algn="ctr">
              <a:solidFill>
                <a:sysClr val="windowText" lastClr="000000"/>
              </a:solidFill>
              <a:prstDash val="solid"/>
              <a:miter lim="800000"/>
            </a:ln>
            <a:effectLst/>
          </p:spPr>
        </p:cxnSp>
      </p:grpSp>
      <p:cxnSp>
        <p:nvCxnSpPr>
          <p:cNvPr id="92" name="肘形连接符 91"/>
          <p:cNvCxnSpPr>
            <a:stCxn id="31" idx="2"/>
            <a:endCxn id="87" idx="3"/>
          </p:cNvCxnSpPr>
          <p:nvPr/>
        </p:nvCxnSpPr>
        <p:spPr>
          <a:xfrm rot="16200000" flipH="1">
            <a:off x="7722247" y="4783241"/>
            <a:ext cx="803962" cy="710293"/>
          </a:xfrm>
          <a:prstGeom prst="bentConnector2">
            <a:avLst/>
          </a:prstGeom>
          <a:noFill/>
          <a:ln w="12700" cap="flat" cmpd="sng" algn="ctr">
            <a:solidFill>
              <a:srgbClr val="0000FF"/>
            </a:solidFill>
            <a:prstDash val="solid"/>
            <a:miter lim="800000"/>
          </a:ln>
          <a:effectLst/>
        </p:spPr>
      </p:cxnSp>
      <p:grpSp>
        <p:nvGrpSpPr>
          <p:cNvPr id="93" name="组合 92"/>
          <p:cNvGrpSpPr/>
          <p:nvPr/>
        </p:nvGrpSpPr>
        <p:grpSpPr>
          <a:xfrm rot="10800000">
            <a:off x="8875615" y="4036069"/>
            <a:ext cx="662625" cy="397086"/>
            <a:chOff x="8908483" y="5156790"/>
            <a:chExt cx="662625" cy="594315"/>
          </a:xfrm>
        </p:grpSpPr>
        <p:sp>
          <p:nvSpPr>
            <p:cNvPr id="94" name="Rectangle 35"/>
            <p:cNvSpPr/>
            <p:nvPr/>
          </p:nvSpPr>
          <p:spPr>
            <a:xfrm>
              <a:off x="9247258" y="5156790"/>
              <a:ext cx="171450" cy="593725"/>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95" name="Rectangle 36"/>
            <p:cNvSpPr/>
            <p:nvPr/>
          </p:nvSpPr>
          <p:spPr>
            <a:xfrm>
              <a:off x="9075808" y="5156790"/>
              <a:ext cx="171450" cy="593725"/>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96" name="Rectangle 36"/>
            <p:cNvSpPr/>
            <p:nvPr/>
          </p:nvSpPr>
          <p:spPr>
            <a:xfrm>
              <a:off x="8908483" y="5156790"/>
              <a:ext cx="171450" cy="593725"/>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97" name="直接连接符 96"/>
            <p:cNvCxnSpPr>
              <a:stCxn id="94" idx="0"/>
            </p:cNvCxnSpPr>
            <p:nvPr/>
          </p:nvCxnSpPr>
          <p:spPr>
            <a:xfrm>
              <a:off x="9332983" y="5156790"/>
              <a:ext cx="238125" cy="0"/>
            </a:xfrm>
            <a:prstGeom prst="line">
              <a:avLst/>
            </a:prstGeom>
            <a:noFill/>
            <a:ln w="12700" cap="flat" cmpd="sng" algn="ctr">
              <a:solidFill>
                <a:sysClr val="windowText" lastClr="000000"/>
              </a:solidFill>
              <a:prstDash val="solid"/>
              <a:miter lim="800000"/>
            </a:ln>
            <a:effectLst/>
          </p:spPr>
        </p:cxnSp>
        <p:cxnSp>
          <p:nvCxnSpPr>
            <p:cNvPr id="98" name="直接连接符 97"/>
            <p:cNvCxnSpPr/>
            <p:nvPr/>
          </p:nvCxnSpPr>
          <p:spPr>
            <a:xfrm>
              <a:off x="9332983" y="5751105"/>
              <a:ext cx="238125" cy="0"/>
            </a:xfrm>
            <a:prstGeom prst="line">
              <a:avLst/>
            </a:prstGeom>
            <a:noFill/>
            <a:ln w="12700" cap="flat" cmpd="sng" algn="ctr">
              <a:solidFill>
                <a:sysClr val="windowText" lastClr="000000"/>
              </a:solidFill>
              <a:prstDash val="solid"/>
              <a:miter lim="800000"/>
            </a:ln>
            <a:effectLst/>
          </p:spPr>
        </p:cxnSp>
      </p:grpSp>
      <p:grpSp>
        <p:nvGrpSpPr>
          <p:cNvPr id="99" name="组合 98"/>
          <p:cNvGrpSpPr/>
          <p:nvPr/>
        </p:nvGrpSpPr>
        <p:grpSpPr>
          <a:xfrm rot="10800000">
            <a:off x="5857551" y="4044361"/>
            <a:ext cx="662625" cy="397086"/>
            <a:chOff x="8908483" y="5156790"/>
            <a:chExt cx="662625" cy="594315"/>
          </a:xfrm>
        </p:grpSpPr>
        <p:sp>
          <p:nvSpPr>
            <p:cNvPr id="100" name="Rectangle 35"/>
            <p:cNvSpPr/>
            <p:nvPr/>
          </p:nvSpPr>
          <p:spPr>
            <a:xfrm>
              <a:off x="9247258" y="5156790"/>
              <a:ext cx="171450" cy="593725"/>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01" name="Rectangle 36"/>
            <p:cNvSpPr/>
            <p:nvPr/>
          </p:nvSpPr>
          <p:spPr>
            <a:xfrm>
              <a:off x="9075808" y="5156790"/>
              <a:ext cx="171450" cy="593725"/>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02" name="Rectangle 36"/>
            <p:cNvSpPr/>
            <p:nvPr/>
          </p:nvSpPr>
          <p:spPr>
            <a:xfrm>
              <a:off x="8908483" y="5156790"/>
              <a:ext cx="171450" cy="593725"/>
            </a:xfrm>
            <a:prstGeom prst="rect">
              <a:avLst/>
            </a:prstGeom>
            <a:noFill/>
            <a:ln w="12700" cap="flat" cmpd="sng" algn="ctr">
              <a:solidFill>
                <a:sysClr val="windowText" lastClr="000000"/>
              </a:solidFill>
              <a:prstDash val="solid"/>
              <a:miter lim="800000"/>
            </a:ln>
            <a:effectLst/>
          </p:spPr>
          <p:txBody>
            <a:bodyPr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103" name="直接连接符 102"/>
            <p:cNvCxnSpPr>
              <a:stCxn id="100" idx="0"/>
            </p:cNvCxnSpPr>
            <p:nvPr/>
          </p:nvCxnSpPr>
          <p:spPr>
            <a:xfrm>
              <a:off x="9332983" y="5156790"/>
              <a:ext cx="238125" cy="0"/>
            </a:xfrm>
            <a:prstGeom prst="line">
              <a:avLst/>
            </a:prstGeom>
            <a:noFill/>
            <a:ln w="12700" cap="flat" cmpd="sng" algn="ctr">
              <a:solidFill>
                <a:sysClr val="windowText" lastClr="000000"/>
              </a:solidFill>
              <a:prstDash val="solid"/>
              <a:miter lim="800000"/>
            </a:ln>
            <a:effectLst/>
          </p:spPr>
        </p:cxnSp>
        <p:cxnSp>
          <p:nvCxnSpPr>
            <p:cNvPr id="104" name="直接连接符 103"/>
            <p:cNvCxnSpPr/>
            <p:nvPr/>
          </p:nvCxnSpPr>
          <p:spPr>
            <a:xfrm>
              <a:off x="9332983" y="5751105"/>
              <a:ext cx="238125" cy="0"/>
            </a:xfrm>
            <a:prstGeom prst="line">
              <a:avLst/>
            </a:prstGeom>
            <a:noFill/>
            <a:ln w="12700" cap="flat" cmpd="sng" algn="ctr">
              <a:solidFill>
                <a:sysClr val="windowText" lastClr="000000"/>
              </a:solidFill>
              <a:prstDash val="solid"/>
              <a:miter lim="800000"/>
            </a:ln>
            <a:effectLst/>
          </p:spPr>
        </p:cxnSp>
      </p:gr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828964124"/>
      </p:ext>
    </p:extLst>
  </p:cSld>
  <p:clrMapOvr>
    <a:masterClrMapping/>
  </p:clrMapOvr>
  <mc:AlternateContent xmlns:mc="http://schemas.openxmlformats.org/markup-compatibility/2006">
    <mc:Choice xmlns:p14="http://schemas.microsoft.com/office/powerpoint/2010/main" Requires="p14">
      <p:transition spd="slow" p14:dur="2000" advTm="81739"/>
    </mc:Choice>
    <mc:Fallback>
      <p:transition spd="slow" advTm="81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5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2"/>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3"/>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6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66"/>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6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6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0"/>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4"/>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7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7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7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9"/>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8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8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83"/>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8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85"/>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86"/>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5" fill="hold" display="0">
                  <p:stCondLst>
                    <p:cond delay="indefinite"/>
                  </p:stCondLst>
                  <p:endCondLst>
                    <p:cond evt="onStopAudio" delay="0">
                      <p:tgtEl>
                        <p:sldTgt/>
                      </p:tgtEl>
                    </p:cond>
                  </p:endCondLst>
                </p:cTn>
                <p:tgtEl>
                  <p:spTgt spid="3"/>
                </p:tgtEl>
              </p:cMediaNode>
            </p:audio>
          </p:childTnLst>
        </p:cTn>
      </p:par>
    </p:tnLst>
    <p:bldLst>
      <p:bldP spid="6" grpId="0" animBg="1"/>
      <p:bldP spid="7" grpId="0"/>
      <p:bldP spid="8" grpId="0" animBg="1"/>
      <p:bldP spid="9" grpId="0" animBg="1"/>
      <p:bldP spid="11" grpId="0"/>
      <p:bldP spid="12" grpId="0" animBg="1"/>
      <p:bldP spid="13" grpId="0" animBg="1"/>
      <p:bldP spid="15" grpId="0"/>
      <p:bldP spid="17" grpId="0"/>
      <p:bldP spid="18" grpId="0" animBg="1"/>
      <p:bldP spid="20" grpId="0"/>
      <p:bldP spid="22" grpId="0" animBg="1"/>
      <p:bldP spid="23" grpId="0"/>
      <p:bldP spid="26" grpId="0" animBg="1"/>
      <p:bldP spid="27" grpId="0" animBg="1"/>
      <p:bldP spid="28" grpId="0" animBg="1"/>
      <p:bldP spid="30" grpId="0" animBg="1"/>
      <p:bldP spid="31" grpId="0" animBg="1"/>
      <p:bldP spid="32" grpId="0" animBg="1"/>
      <p:bldP spid="33" grpId="0" animBg="1"/>
      <p:bldP spid="34" grpId="0" animBg="1"/>
      <p:bldP spid="35" grpId="0" animBg="1"/>
      <p:bldP spid="42" grpId="0" animBg="1"/>
      <p:bldP spid="43" grpId="0" animBg="1"/>
      <p:bldP spid="44" grpId="0"/>
      <p:bldP spid="45" grpId="0"/>
      <p:bldP spid="46" grpId="0"/>
      <p:bldP spid="47" grpId="0"/>
      <p:bldP spid="48" grpId="0"/>
      <p:bldP spid="49" grpId="0"/>
      <p:bldP spid="50" grpId="0"/>
      <p:bldP spid="51" grpId="0" animBg="1"/>
      <p:bldP spid="53" grpId="0" animBg="1"/>
      <p:bldP spid="54" grpId="0"/>
      <p:bldP spid="58" grpId="0" animBg="1"/>
      <p:bldP spid="59" grpId="0" animBg="1"/>
      <p:bldP spid="60" grpId="0" animBg="1"/>
      <p:bldP spid="61" grpId="0" animBg="1"/>
      <p:bldP spid="66" grpId="0" animBg="1"/>
      <p:bldP spid="67" grpId="0" animBg="1"/>
      <p:bldP spid="68" grpId="0" animBg="1"/>
      <p:bldP spid="69" grpId="0" animBg="1"/>
      <p:bldP spid="70" grpId="0" animBg="1"/>
      <p:bldP spid="72" grpId="0"/>
      <p:bldP spid="73" grpId="0"/>
      <p:bldP spid="74" grpId="0"/>
      <p:bldP spid="76" grpId="0"/>
      <p:bldP spid="77" grpId="0" animBg="1"/>
      <p:bldP spid="78" grpId="0" animBg="1"/>
      <p:bldP spid="79" grpId="0"/>
      <p:bldP spid="81" grpId="0"/>
      <p:bldP spid="82" grpId="0"/>
      <p:bldP spid="83" grpId="0" animBg="1"/>
      <p:bldP spid="84" grpId="0" animBg="1"/>
      <p:bldP spid="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占位符 38"/>
          <p:cNvSpPr>
            <a:spLocks noGrp="1"/>
          </p:cNvSpPr>
          <p:nvPr>
            <p:ph type="body" sz="quarter" idx="10"/>
          </p:nvPr>
        </p:nvSpPr>
        <p:spPr>
          <a:xfrm>
            <a:off x="7114017" y="1629542"/>
            <a:ext cx="4271738" cy="487680"/>
          </a:xfrm>
        </p:spPr>
        <p:txBody>
          <a:bodyPr>
            <a:noAutofit/>
          </a:bodyPr>
          <a:lstStyle/>
          <a:p>
            <a:pPr>
              <a:buClr>
                <a:srgbClr val="8C0000"/>
              </a:buClr>
            </a:pPr>
            <a:r>
              <a:rPr lang="en-US" altLang="zh-CN" b="1" dirty="0" smtClean="0">
                <a:solidFill>
                  <a:srgbClr val="C00000"/>
                </a:solidFill>
              </a:rPr>
              <a:t>Measurement Tasks</a:t>
            </a:r>
            <a:endParaRPr lang="en-US" altLang="zh-CN" b="1" dirty="0">
              <a:solidFill>
                <a:srgbClr val="C00000"/>
              </a:solidFill>
            </a:endParaRPr>
          </a:p>
        </p:txBody>
      </p:sp>
      <p:sp>
        <p:nvSpPr>
          <p:cNvPr id="40" name="文本占位符 39"/>
          <p:cNvSpPr>
            <a:spLocks noGrp="1"/>
          </p:cNvSpPr>
          <p:nvPr>
            <p:ph type="body" sz="quarter" idx="11"/>
          </p:nvPr>
        </p:nvSpPr>
        <p:spPr>
          <a:xfrm>
            <a:off x="7114017" y="2719296"/>
            <a:ext cx="3789957" cy="487680"/>
          </a:xfrm>
        </p:spPr>
        <p:txBody>
          <a:bodyPr>
            <a:noAutofit/>
          </a:bodyPr>
          <a:lstStyle/>
          <a:p>
            <a:pPr>
              <a:buClr>
                <a:srgbClr val="8C0000"/>
              </a:buClr>
            </a:pPr>
            <a:r>
              <a:rPr lang="en-US" altLang="zh-CN" dirty="0" smtClean="0">
                <a:solidFill>
                  <a:schemeClr val="bg1">
                    <a:lumMod val="50000"/>
                  </a:schemeClr>
                </a:solidFill>
              </a:rPr>
              <a:t>Sketch Algorithms</a:t>
            </a:r>
            <a:endParaRPr lang="en-US" altLang="zh-CN" dirty="0">
              <a:solidFill>
                <a:schemeClr val="bg1">
                  <a:lumMod val="50000"/>
                </a:schemeClr>
              </a:solidFill>
            </a:endParaRPr>
          </a:p>
        </p:txBody>
      </p:sp>
      <p:sp>
        <p:nvSpPr>
          <p:cNvPr id="41" name="文本占位符 40"/>
          <p:cNvSpPr>
            <a:spLocks noGrp="1"/>
          </p:cNvSpPr>
          <p:nvPr>
            <p:ph type="body" sz="quarter" idx="12"/>
          </p:nvPr>
        </p:nvSpPr>
        <p:spPr>
          <a:xfrm>
            <a:off x="7114017" y="3809050"/>
            <a:ext cx="3887966" cy="487680"/>
          </a:xfrm>
        </p:spPr>
        <p:txBody>
          <a:bodyPr>
            <a:noAutofit/>
          </a:bodyPr>
          <a:lstStyle/>
          <a:p>
            <a:pPr>
              <a:buClr>
                <a:srgbClr val="8C0000"/>
              </a:buClr>
            </a:pPr>
            <a:r>
              <a:rPr lang="en-US" altLang="zh-CN" dirty="0" smtClean="0">
                <a:solidFill>
                  <a:schemeClr val="bg1">
                    <a:lumMod val="50000"/>
                  </a:schemeClr>
                </a:solidFill>
              </a:rPr>
              <a:t>Recent Directions</a:t>
            </a:r>
            <a:endParaRPr lang="en-US" altLang="zh-CN" dirty="0">
              <a:solidFill>
                <a:schemeClr val="bg1">
                  <a:lumMod val="50000"/>
                </a:schemeClr>
              </a:solidFill>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004"/>
    </mc:Choice>
    <mc:Fallback>
      <p:transition spd="slow" advTm="78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3.5   Other directions</a:t>
            </a:r>
            <a:endParaRPr lang="en-US" altLang="zh-CN" dirty="0">
              <a:solidFill>
                <a:srgbClr val="C00000"/>
              </a:solidFill>
            </a:endParaRPr>
          </a:p>
        </p:txBody>
      </p:sp>
      <p:sp>
        <p:nvSpPr>
          <p:cNvPr id="105" name="内容占位符 2">
            <a:extLst>
              <a:ext uri="{FF2B5EF4-FFF2-40B4-BE49-F238E27FC236}">
                <a16:creationId xmlns:a16="http://schemas.microsoft.com/office/drawing/2014/main" xmlns="" id="{9F51738E-D929-4782-9DFC-2F50D55FF169}"/>
              </a:ext>
            </a:extLst>
          </p:cNvPr>
          <p:cNvSpPr txBox="1">
            <a:spLocks/>
          </p:cNvSpPr>
          <p:nvPr/>
        </p:nvSpPr>
        <p:spPr>
          <a:xfrm>
            <a:off x="609600" y="1600201"/>
            <a:ext cx="109728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Time sensitive Query</a:t>
            </a: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Graph Streams</a:t>
            </a: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Sketch for classification</a:t>
            </a: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Persistent</a:t>
            </a:r>
          </a:p>
          <a:p>
            <a:pPr marL="285750" indent="-285750" algn="just">
              <a:lnSpc>
                <a:spcPct val="130000"/>
              </a:lnSpc>
              <a:spcBef>
                <a:spcPct val="0"/>
              </a:spcBef>
              <a:buClr>
                <a:srgbClr val="A23341"/>
              </a:buClr>
              <a:buFont typeface="Wingdings" panose="05000000000000000000" charset="0"/>
              <a:buChar char=""/>
              <a:defRPr/>
            </a:pP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25926902"/>
      </p:ext>
    </p:extLst>
  </p:cSld>
  <p:clrMapOvr>
    <a:masterClrMapping/>
  </p:clrMapOvr>
  <mc:AlternateContent xmlns:mc="http://schemas.openxmlformats.org/markup-compatibility/2006">
    <mc:Choice xmlns:p14="http://schemas.microsoft.com/office/powerpoint/2010/main" Requires="p14">
      <p:transition spd="slow" p14:dur="2000" advTm="93860"/>
    </mc:Choice>
    <mc:Fallback>
      <p:transition spd="slow" advTm="93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a:picLocks noChangeAspect="1"/>
          </p:cNvPicPr>
          <p:nvPr/>
        </p:nvPicPr>
        <p:blipFill>
          <a:blip r:embed="rId3"/>
          <a:stretch>
            <a:fillRect/>
          </a:stretch>
        </p:blipFill>
        <p:spPr>
          <a:xfrm>
            <a:off x="0" y="0"/>
            <a:ext cx="12192000" cy="6858000"/>
          </a:xfrm>
          <a:prstGeom prst="rect">
            <a:avLst/>
          </a:prstGeom>
        </p:spPr>
      </p:pic>
      <p:grpSp>
        <p:nvGrpSpPr>
          <p:cNvPr id="5" name="组合 4"/>
          <p:cNvGrpSpPr/>
          <p:nvPr/>
        </p:nvGrpSpPr>
        <p:grpSpPr>
          <a:xfrm>
            <a:off x="5575808" y="1842688"/>
            <a:ext cx="2136277" cy="157242"/>
            <a:chOff x="4616246" y="3878362"/>
            <a:chExt cx="5571416" cy="410087"/>
          </a:xfrm>
          <a:solidFill>
            <a:schemeClr val="tx1">
              <a:alpha val="80000"/>
            </a:schemeClr>
          </a:solidFill>
        </p:grpSpPr>
        <p:sp>
          <p:nvSpPr>
            <p:cNvPr id="4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6" name="组合 5"/>
          <p:cNvGrpSpPr/>
          <p:nvPr/>
        </p:nvGrpSpPr>
        <p:grpSpPr>
          <a:xfrm>
            <a:off x="5572122" y="1141242"/>
            <a:ext cx="2144877" cy="612998"/>
            <a:chOff x="4606634" y="2048989"/>
            <a:chExt cx="5593843" cy="1598699"/>
          </a:xfrm>
          <a:solidFill>
            <a:schemeClr val="accent1">
              <a:alpha val="80000"/>
            </a:schemeClr>
          </a:solidFill>
        </p:grpSpPr>
        <p:sp>
          <p:nvSpPr>
            <p:cNvPr id="3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7" name="组合 6"/>
          <p:cNvGrpSpPr/>
          <p:nvPr/>
        </p:nvGrpSpPr>
        <p:grpSpPr>
          <a:xfrm>
            <a:off x="4459761" y="1073569"/>
            <a:ext cx="960649" cy="958410"/>
            <a:chOff x="2105799" y="20055838"/>
            <a:chExt cx="6748090" cy="6732363"/>
          </a:xfrm>
          <a:solidFill>
            <a:schemeClr val="accent1">
              <a:alpha val="80000"/>
            </a:schemeClr>
          </a:solidFill>
        </p:grpSpPr>
        <p:sp>
          <p:nvSpPr>
            <p:cNvPr id="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59" name="组合 58"/>
          <p:cNvGrpSpPr/>
          <p:nvPr/>
        </p:nvGrpSpPr>
        <p:grpSpPr>
          <a:xfrm>
            <a:off x="2048129" y="5330009"/>
            <a:ext cx="8207502" cy="460375"/>
            <a:chOff x="1373332" y="6373313"/>
            <a:chExt cx="9447861" cy="460375"/>
          </a:xfrm>
        </p:grpSpPr>
        <p:sp>
          <p:nvSpPr>
            <p:cNvPr id="60" name="文本框 59"/>
            <p:cNvSpPr txBox="1"/>
            <p:nvPr/>
          </p:nvSpPr>
          <p:spPr>
            <a:xfrm>
              <a:off x="1373332" y="6373313"/>
              <a:ext cx="3036108"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1" name="文本框 60"/>
            <p:cNvSpPr txBox="1"/>
            <p:nvPr/>
          </p:nvSpPr>
          <p:spPr>
            <a:xfrm>
              <a:off x="4577946" y="6373313"/>
              <a:ext cx="3036108"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tx1">
                      <a:lumMod val="85000"/>
                      <a:lumOff val="15000"/>
                    </a:schemeClr>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杨  仝</a:t>
              </a: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2" name="文本框 61"/>
            <p:cNvSpPr txBox="1"/>
            <p:nvPr/>
          </p:nvSpPr>
          <p:spPr>
            <a:xfrm>
              <a:off x="7785085" y="6373313"/>
              <a:ext cx="3036108" cy="36830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sp>
        <p:nvSpPr>
          <p:cNvPr id="63" name="矩形 62"/>
          <p:cNvSpPr/>
          <p:nvPr/>
        </p:nvSpPr>
        <p:spPr>
          <a:xfrm>
            <a:off x="5763361" y="4870019"/>
            <a:ext cx="665278" cy="45720"/>
          </a:xfrm>
          <a:prstGeom prst="rect">
            <a:avLst/>
          </a:prstGeom>
          <a:solidFill>
            <a:srgbClr val="9A000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4" name="矩形 63"/>
          <p:cNvSpPr/>
          <p:nvPr/>
        </p:nvSpPr>
        <p:spPr>
          <a:xfrm>
            <a:off x="1470024" y="3076133"/>
            <a:ext cx="9347200" cy="70675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300" normalizeH="0" baseline="0" noProof="0" dirty="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谢谢</a:t>
            </a:r>
            <a:r>
              <a:rPr kumimoji="0" lang="zh-CN" altLang="en-US" sz="4000" b="1" i="0" u="none" strike="noStrike" kern="1200" cap="none" spc="300" normalizeH="0" baseline="0" noProof="0" dirty="0" smtClean="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！敬请各位</a:t>
            </a:r>
            <a:r>
              <a:rPr kumimoji="0" lang="zh-CN" altLang="en-US" sz="4000" b="1" i="0" u="none" strike="noStrike" kern="1200" cap="none" spc="300" normalizeH="0" baseline="0" noProof="0" dirty="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专家批评指正！</a:t>
            </a:r>
          </a:p>
        </p:txBody>
      </p:sp>
      <p:sp>
        <p:nvSpPr>
          <p:cNvPr id="68" name="矩形 67"/>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5815"/>
    </mc:Choice>
    <mc:Fallback>
      <p:transition spd="slow" advTm="25815"/>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5"/>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4" name="文本框 23"/>
          <p:cNvSpPr txBox="1"/>
          <p:nvPr/>
        </p:nvSpPr>
        <p:spPr>
          <a:xfrm>
            <a:off x="1515111" y="2961640"/>
            <a:ext cx="8891780" cy="923330"/>
          </a:xfrm>
          <a:prstGeom prst="rect">
            <a:avLst/>
          </a:prstGeom>
          <a:noFill/>
        </p:spPr>
        <p:txBody>
          <a:bodyPr wrap="square" rtlCol="0">
            <a:spAutoFit/>
          </a:bodyPr>
          <a:lstStyle/>
          <a:p>
            <a:pPr>
              <a:buClr>
                <a:srgbClr val="8C0000"/>
              </a:buClr>
            </a:pPr>
            <a:r>
              <a:rPr lang="en-US" altLang="zh-CN" sz="5400" b="1" dirty="0">
                <a:solidFill>
                  <a:srgbClr val="C00000"/>
                </a:solidFill>
              </a:rPr>
              <a:t>Measurement Tasks</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2"/>
    </mc:Choice>
    <mc:Fallback>
      <p:transition spd="slow" advTm="1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1</a:t>
            </a:r>
            <a:r>
              <a:rPr lang="en-US" altLang="zh-CN" dirty="0">
                <a:sym typeface="Arial" panose="020B0604020202090204" pitchFamily="34" charset="0"/>
              </a:rPr>
              <a:t> </a:t>
            </a:r>
            <a:r>
              <a:rPr lang="en-US" altLang="zh-CN" dirty="0" smtClean="0">
                <a:sym typeface="Arial" panose="020B0604020202090204" pitchFamily="34" charset="0"/>
              </a:rPr>
              <a:t>  </a:t>
            </a:r>
            <a:r>
              <a:rPr lang="en-US" altLang="zh-CN" dirty="0" smtClean="0">
                <a:solidFill>
                  <a:srgbClr val="C00000"/>
                </a:solidFill>
              </a:rPr>
              <a:t>Data Stream/Network Traffic</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内容占位符 2">
            <a:extLst>
              <a:ext uri="{FF2B5EF4-FFF2-40B4-BE49-F238E27FC236}">
                <a16:creationId xmlns:a16="http://schemas.microsoft.com/office/drawing/2014/main" xmlns="" id="{9F51738E-D929-4782-9DFC-2F50D55FF169}"/>
              </a:ext>
            </a:extLst>
          </p:cNvPr>
          <p:cNvSpPr txBox="1">
            <a:spLocks/>
          </p:cNvSpPr>
          <p:nvPr/>
        </p:nvSpPr>
        <p:spPr>
          <a:xfrm>
            <a:off x="609600" y="1600201"/>
            <a:ext cx="109728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Flow: Packets with the same flow ID belong to a flow.</a:t>
            </a: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endParaRPr lang="en-US" altLang="zh-CN" b="1" dirty="0" smtClean="0"/>
          </a:p>
          <a:p>
            <a:endParaRPr lang="en-US" altLang="zh-CN" b="1" dirty="0" smtClean="0"/>
          </a:p>
          <a:p>
            <a:pPr marL="0" indent="0">
              <a:buFont typeface="Arial" panose="020B0604020202090204" pitchFamily="34" charset="0"/>
              <a:buNone/>
            </a:pPr>
            <a:endParaRPr lang="en-US" altLang="zh-CN" b="1" dirty="0" smtClean="0"/>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A multiset as a data stream</a:t>
            </a:r>
          </a:p>
          <a:p>
            <a:pPr marL="285750" indent="-285750" algn="just">
              <a:lnSpc>
                <a:spcPct val="130000"/>
              </a:lnSpc>
              <a:spcBef>
                <a:spcPct val="0"/>
              </a:spcBef>
              <a:buClr>
                <a:srgbClr val="A23341"/>
              </a:buClr>
              <a:buFont typeface="Wingdings" panose="05000000000000000000" charset="0"/>
              <a:buChar char=""/>
              <a:defRPr/>
            </a:pP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Flow ID (Distinct Items) </a:t>
            </a:r>
          </a:p>
          <a:p>
            <a:pPr marL="742950" lvl="2" indent="-285750" algn="just">
              <a:lnSpc>
                <a:spcPct val="130000"/>
              </a:lnSpc>
              <a:spcBef>
                <a:spcPct val="0"/>
              </a:spcBef>
              <a:buClr>
                <a:srgbClr val="A23341"/>
              </a:buClr>
              <a:buFont typeface="Wingdings" panose="05000000000000000000" pitchFamily="2" charset="2"/>
              <a:buChar char="Ø"/>
              <a:defRPr/>
            </a:pPr>
            <a:r>
              <a:rPr lang="en-US" altLang="zh-CN" sz="16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Any combination of source IP address, destination IP address, source port, destination port, protocol</a:t>
            </a:r>
          </a:p>
          <a:p>
            <a:pPr marL="742950" lvl="2" indent="-285750" algn="just">
              <a:lnSpc>
                <a:spcPct val="130000"/>
              </a:lnSpc>
              <a:spcBef>
                <a:spcPct val="0"/>
              </a:spcBef>
              <a:buClr>
                <a:srgbClr val="A23341"/>
              </a:buClr>
              <a:buFont typeface="Wingdings" panose="05000000000000000000" pitchFamily="2" charset="2"/>
              <a:buChar char="Ø"/>
              <a:defRPr/>
            </a:pPr>
            <a:r>
              <a:rPr lang="en-US" altLang="zh-CN" sz="16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VLAN ID, tunnel ID, etc.</a:t>
            </a:r>
          </a:p>
        </p:txBody>
      </p:sp>
      <p:grpSp>
        <p:nvGrpSpPr>
          <p:cNvPr id="9" name="组合 8"/>
          <p:cNvGrpSpPr/>
          <p:nvPr/>
        </p:nvGrpSpPr>
        <p:grpSpPr>
          <a:xfrm>
            <a:off x="3008671" y="2330245"/>
            <a:ext cx="3618271" cy="786580"/>
            <a:chOff x="2477729" y="2192593"/>
            <a:chExt cx="3618271" cy="786580"/>
          </a:xfrm>
        </p:grpSpPr>
        <p:grpSp>
          <p:nvGrpSpPr>
            <p:cNvPr id="18" name="Group 19"/>
            <p:cNvGrpSpPr/>
            <p:nvPr/>
          </p:nvGrpSpPr>
          <p:grpSpPr>
            <a:xfrm>
              <a:off x="2932299" y="2519235"/>
              <a:ext cx="2765046" cy="347472"/>
              <a:chOff x="582399" y="2356923"/>
              <a:chExt cx="2765046" cy="347472"/>
            </a:xfrm>
          </p:grpSpPr>
          <p:sp>
            <p:nvSpPr>
              <p:cNvPr id="23" name="Rounded Rectangle 20"/>
              <p:cNvSpPr>
                <a:spLocks noChangeAspect="1"/>
              </p:cNvSpPr>
              <p:nvPr/>
            </p:nvSpPr>
            <p:spPr>
              <a:xfrm>
                <a:off x="582399" y="2356923"/>
                <a:ext cx="344646" cy="347472"/>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4" name="Rounded Rectangle 23"/>
              <p:cNvSpPr>
                <a:spLocks noChangeAspect="1"/>
              </p:cNvSpPr>
              <p:nvPr/>
            </p:nvSpPr>
            <p:spPr>
              <a:xfrm>
                <a:off x="928578"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5" name="Rounded Rectangle 24"/>
              <p:cNvSpPr>
                <a:spLocks noChangeAspect="1"/>
              </p:cNvSpPr>
              <p:nvPr/>
            </p:nvSpPr>
            <p:spPr>
              <a:xfrm>
                <a:off x="1273224"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6" name="Rounded Rectangle 25"/>
              <p:cNvSpPr>
                <a:spLocks noChangeAspect="1"/>
              </p:cNvSpPr>
              <p:nvPr/>
            </p:nvSpPr>
            <p:spPr>
              <a:xfrm>
                <a:off x="1619403"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7" name="Rounded Rectangle 26"/>
              <p:cNvSpPr>
                <a:spLocks noChangeAspect="1"/>
              </p:cNvSpPr>
              <p:nvPr/>
            </p:nvSpPr>
            <p:spPr>
              <a:xfrm>
                <a:off x="1965795" y="2356923"/>
                <a:ext cx="344646" cy="34747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8" name="Rounded Rectangle 27"/>
              <p:cNvSpPr>
                <a:spLocks noChangeAspect="1"/>
              </p:cNvSpPr>
              <p:nvPr/>
            </p:nvSpPr>
            <p:spPr>
              <a:xfrm>
                <a:off x="2311974" y="2356923"/>
                <a:ext cx="344646" cy="347472"/>
              </a:xfrm>
              <a:prstGeom prst="roundRect">
                <a:avLst/>
              </a:prstGeom>
              <a:solidFill>
                <a:srgbClr val="00FA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9" name="Rounded Rectangle 28"/>
              <p:cNvSpPr>
                <a:spLocks noChangeAspect="1"/>
              </p:cNvSpPr>
              <p:nvPr/>
            </p:nvSpPr>
            <p:spPr>
              <a:xfrm>
                <a:off x="2656620" y="2356923"/>
                <a:ext cx="344646" cy="347472"/>
              </a:xfrm>
              <a:prstGeom prst="roundRect">
                <a:avLst/>
              </a:prstGeom>
              <a:solidFill>
                <a:srgbClr val="FF26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1" name="Rounded Rectangle 29"/>
              <p:cNvSpPr>
                <a:spLocks noChangeAspect="1"/>
              </p:cNvSpPr>
              <p:nvPr/>
            </p:nvSpPr>
            <p:spPr>
              <a:xfrm>
                <a:off x="3002799" y="2356923"/>
                <a:ext cx="344646" cy="347472"/>
              </a:xfrm>
              <a:prstGeom prst="roundRect">
                <a:avLst/>
              </a:prstGeom>
              <a:solidFill>
                <a:srgbClr val="0432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pSp>
        <p:cxnSp>
          <p:nvCxnSpPr>
            <p:cNvPr id="4" name="直接连接符 3"/>
            <p:cNvCxnSpPr/>
            <p:nvPr/>
          </p:nvCxnSpPr>
          <p:spPr>
            <a:xfrm>
              <a:off x="2477729" y="2418735"/>
              <a:ext cx="361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477729" y="2979173"/>
              <a:ext cx="361827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788160" y="2192593"/>
              <a:ext cx="130784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28700687"/>
      </p:ext>
    </p:extLst>
  </p:cSld>
  <p:clrMapOvr>
    <a:masterClrMapping/>
  </p:clrMapOvr>
  <mc:AlternateContent xmlns:mc="http://schemas.openxmlformats.org/markup-compatibility/2006">
    <mc:Choice xmlns:p14="http://schemas.microsoft.com/office/powerpoint/2010/main" Requires="p14">
      <p:transition spd="slow" p14:dur="2000" advTm="133923"/>
    </mc:Choice>
    <mc:Fallback>
      <p:transition spd="slow" advTm="133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animEffect transition="in" filter="fade">
                                      <p:cBhvr>
                                        <p:cTn id="11" dur="500"/>
                                        <p:tgtEl>
                                          <p:spTgt spid="17">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animEffect transition="in" filter="fade">
                                      <p:cBhvr>
                                        <p:cTn id="21" dur="500"/>
                                        <p:tgtEl>
                                          <p:spTgt spid="17">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xEl>
                                              <p:pRg st="7" end="7"/>
                                            </p:txEl>
                                          </p:spTgt>
                                        </p:tgtEl>
                                        <p:attrNameLst>
                                          <p:attrName>style.visibility</p:attrName>
                                        </p:attrNameLst>
                                      </p:cBhvr>
                                      <p:to>
                                        <p:strVal val="visible"/>
                                      </p:to>
                                    </p:set>
                                    <p:animEffect transition="in" filter="fade">
                                      <p:cBhvr>
                                        <p:cTn id="26" dur="500"/>
                                        <p:tgtEl>
                                          <p:spTgt spid="17">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Effect transition="in" filter="fade">
                                      <p:cBhvr>
                                        <p:cTn id="31"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1</a:t>
            </a:r>
            <a:r>
              <a:rPr lang="en-US" altLang="zh-CN" dirty="0">
                <a:sym typeface="Arial" panose="020B0604020202090204" pitchFamily="34" charset="0"/>
              </a:rPr>
              <a:t> </a:t>
            </a:r>
            <a:r>
              <a:rPr lang="en-US" altLang="zh-CN" dirty="0" smtClean="0">
                <a:sym typeface="Arial" panose="020B0604020202090204" pitchFamily="34" charset="0"/>
              </a:rPr>
              <a:t>  </a:t>
            </a:r>
            <a:r>
              <a:rPr lang="en-US" altLang="zh-CN" dirty="0">
                <a:solidFill>
                  <a:srgbClr val="C00000"/>
                </a:solidFill>
              </a:rPr>
              <a:t>Measurement Tasks</a:t>
            </a: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矩形: 圆角 4"/>
          <p:cNvSpPr/>
          <p:nvPr/>
        </p:nvSpPr>
        <p:spPr>
          <a:xfrm>
            <a:off x="625084" y="1326331"/>
            <a:ext cx="3569568" cy="4956482"/>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 name="文本框 5"/>
          <p:cNvSpPr txBox="1"/>
          <p:nvPr/>
        </p:nvSpPr>
        <p:spPr>
          <a:xfrm>
            <a:off x="625719" y="1512386"/>
            <a:ext cx="3119120" cy="523220"/>
          </a:xfrm>
          <a:prstGeom prst="rect">
            <a:avLst/>
          </a:prstGeom>
          <a:noFill/>
        </p:spPr>
        <p:txBody>
          <a:bodyPr wrap="square" rtlCol="0">
            <a:spAutoFit/>
          </a:bodyPr>
          <a:lstStyle/>
          <a:p>
            <a:pPr lvl="0" algn="ctr"/>
            <a:r>
              <a:rPr lang="en-US" altLang="zh-CN" sz="2800" b="1" dirty="0" smtClean="0">
                <a:latin typeface="Arial" panose="020B0604020202090204" pitchFamily="34" charset="0"/>
                <a:ea typeface="Microsoft YaHei" panose="020B0503020204020204" pitchFamily="34" charset="-122"/>
                <a:cs typeface="+mn-ea"/>
                <a:sym typeface="Arial" panose="020B0604020202090204" pitchFamily="34" charset="0"/>
              </a:rPr>
              <a:t>Counting Tasks</a:t>
            </a:r>
            <a:endParaRPr lang="en-US" altLang="zh-CN" sz="2800" b="1" dirty="0">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0" name="矩形 29"/>
          <p:cNvSpPr/>
          <p:nvPr/>
        </p:nvSpPr>
        <p:spPr>
          <a:xfrm>
            <a:off x="824473" y="2255971"/>
            <a:ext cx="3224532" cy="3693319"/>
          </a:xfrm>
          <a:prstGeom prst="rect">
            <a:avLst/>
          </a:prstGeom>
        </p:spPr>
        <p:txBody>
          <a:bodyPr wrap="square">
            <a:spAutoFit/>
          </a:bodyPr>
          <a:lstStyle/>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Flow size</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Heavy Hitter</a:t>
            </a:r>
          </a:p>
          <a:p>
            <a:pPr marL="285750" lvl="1"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Heavy Change</a:t>
            </a:r>
          </a:p>
          <a:p>
            <a:pPr marL="285750" lvl="1"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Flow size distribution</a:t>
            </a:r>
          </a:p>
          <a:p>
            <a:pPr marL="285750" lvl="1"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Entropy</a:t>
            </a:r>
          </a:p>
          <a:p>
            <a:pPr marL="285750" lvl="1"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Cardinality</a:t>
            </a:r>
          </a:p>
          <a:p>
            <a:pPr marL="285750" lvl="1"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DDoS/</a:t>
            </a:r>
            <a:r>
              <a:rPr lang="en-US" altLang="zh-CN" sz="2000" b="1" kern="0" dirty="0" err="1" smtClean="0">
                <a:solidFill>
                  <a:prstClr val="black">
                    <a:lumMod val="65000"/>
                    <a:lumOff val="35000"/>
                  </a:prstClr>
                </a:solidFill>
                <a:latin typeface="Arial" panose="020B0604020202090204" pitchFamily="34" charset="0"/>
                <a:ea typeface="Microsoft YaHei" panose="020B0503020204020204" pitchFamily="34" charset="-122"/>
                <a:cs typeface="+mn-ea"/>
              </a:rPr>
              <a:t>SuperSpreader</a:t>
            </a:r>
            <a:endPar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800100" lvl="1" indent="-342900" algn="just">
              <a:lnSpc>
                <a:spcPct val="130000"/>
              </a:lnSpc>
              <a:spcBef>
                <a:spcPct val="0"/>
              </a:spcBef>
              <a:buClr>
                <a:srgbClr val="A23341"/>
              </a:buClr>
              <a:buFont typeface="Wingdings" panose="05000000000000000000" pitchFamily="2" charset="2"/>
              <a:buChar char="Ø"/>
              <a:defRPr/>
            </a:pPr>
            <a:endParaRPr lang="en-US" altLang="zh-CN" sz="2000" kern="0" dirty="0" smtClean="0">
              <a:solidFill>
                <a:prstClr val="black">
                  <a:lumMod val="65000"/>
                  <a:lumOff val="35000"/>
                </a:prstClr>
              </a:solidFill>
              <a:latin typeface="Arial" panose="020B0604020202090204" pitchFamily="34" charset="0"/>
              <a:ea typeface="Microsoft YaHei" panose="020B0503020204020204" pitchFamily="34" charset="-122"/>
              <a:cs typeface="+mn-ea"/>
            </a:endParaRPr>
          </a:p>
          <a:p>
            <a:pPr lvl="1" algn="just">
              <a:lnSpc>
                <a:spcPct val="130000"/>
              </a:lnSpc>
              <a:spcBef>
                <a:spcPct val="0"/>
              </a:spcBef>
              <a:buClr>
                <a:srgbClr val="A23341"/>
              </a:buClr>
              <a:defRPr/>
            </a:pPr>
            <a:endParaRPr lang="zh-CN" altLang="en-US"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p:txBody>
      </p:sp>
      <p:sp>
        <p:nvSpPr>
          <p:cNvPr id="12" name="任意多边形: 形状 26"/>
          <p:cNvSpPr/>
          <p:nvPr/>
        </p:nvSpPr>
        <p:spPr>
          <a:xfrm>
            <a:off x="824474" y="2188494"/>
            <a:ext cx="2667869" cy="84947"/>
          </a:xfrm>
          <a:custGeom>
            <a:avLst/>
            <a:gdLst>
              <a:gd name="connsiteX0" fmla="*/ 0 w 10668000"/>
              <a:gd name="connsiteY0" fmla="*/ 0 h 0"/>
              <a:gd name="connsiteX1" fmla="*/ 10668000 w 10668000"/>
              <a:gd name="connsiteY1" fmla="*/ 0 h 0"/>
            </a:gdLst>
            <a:ahLst/>
            <a:cxnLst>
              <a:cxn ang="0">
                <a:pos x="connsiteX0" y="connsiteY0"/>
              </a:cxn>
              <a:cxn ang="0">
                <a:pos x="connsiteX1" y="connsiteY1"/>
              </a:cxn>
            </a:cxnLst>
            <a:rect l="l" t="t" r="r" b="b"/>
            <a:pathLst>
              <a:path w="10668000">
                <a:moveTo>
                  <a:pt x="0" y="0"/>
                </a:moveTo>
                <a:lnTo>
                  <a:pt x="10668000" y="0"/>
                </a:lnTo>
              </a:path>
            </a:pathLst>
          </a:custGeom>
          <a:noFill/>
          <a:ln w="19050">
            <a:gradFill flip="none" rotWithShape="1">
              <a:gsLst>
                <a:gs pos="0">
                  <a:schemeClr val="accent1">
                    <a:alpha val="0"/>
                  </a:schemeClr>
                </a:gs>
                <a:gs pos="100000">
                  <a:schemeClr val="accent1"/>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0975"/>
            <a:endParaRPr lang="zh-CN" altLang="en-US" sz="715" dirty="0">
              <a:solidFill>
                <a:schemeClr val="tx1"/>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 name="矩形: 圆角 4"/>
          <p:cNvSpPr/>
          <p:nvPr/>
        </p:nvSpPr>
        <p:spPr>
          <a:xfrm>
            <a:off x="4818667" y="1326331"/>
            <a:ext cx="3119119" cy="4956482"/>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 name="文本框 13"/>
          <p:cNvSpPr txBox="1"/>
          <p:nvPr/>
        </p:nvSpPr>
        <p:spPr>
          <a:xfrm>
            <a:off x="4819302" y="1512386"/>
            <a:ext cx="3119120" cy="523220"/>
          </a:xfrm>
          <a:prstGeom prst="rect">
            <a:avLst/>
          </a:prstGeom>
          <a:noFill/>
        </p:spPr>
        <p:txBody>
          <a:bodyPr wrap="square" rtlCol="0">
            <a:spAutoFit/>
          </a:bodyPr>
          <a:lstStyle/>
          <a:p>
            <a:pPr lvl="0" algn="ctr"/>
            <a:r>
              <a:rPr lang="en-US" altLang="zh-CN" sz="2800" b="1" dirty="0" smtClean="0">
                <a:latin typeface="Arial" panose="020B0604020202090204" pitchFamily="34" charset="0"/>
                <a:ea typeface="Microsoft YaHei" panose="020B0503020204020204" pitchFamily="34" charset="-122"/>
                <a:cs typeface="+mn-ea"/>
                <a:sym typeface="Arial" panose="020B0604020202090204" pitchFamily="34" charset="0"/>
              </a:rPr>
              <a:t>KV  </a:t>
            </a:r>
            <a:r>
              <a:rPr lang="en-US" altLang="zh-CN" sz="2800" b="1" dirty="0" smtClean="0">
                <a:latin typeface="Arial" panose="020B0604020202090204" pitchFamily="34" charset="0"/>
                <a:ea typeface="Microsoft YaHei" panose="020B0503020204020204" pitchFamily="34" charset="-122"/>
                <a:cs typeface="+mn-ea"/>
                <a:sym typeface="Arial" panose="020B0604020202090204" pitchFamily="34" charset="0"/>
              </a:rPr>
              <a:t>tasks</a:t>
            </a:r>
            <a:endParaRPr lang="en-US" altLang="zh-CN" sz="2800" b="1" dirty="0">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 name="矩形 14"/>
          <p:cNvSpPr/>
          <p:nvPr/>
        </p:nvSpPr>
        <p:spPr>
          <a:xfrm>
            <a:off x="5018057" y="2255971"/>
            <a:ext cx="2720340" cy="2492990"/>
          </a:xfrm>
          <a:prstGeom prst="rect">
            <a:avLst/>
          </a:prstGeom>
        </p:spPr>
        <p:txBody>
          <a:bodyPr wrap="square">
            <a:spAutoFit/>
          </a:bodyPr>
          <a:lstStyle/>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Recent Flows</a:t>
            </a:r>
          </a:p>
          <a:p>
            <a:pPr marL="800100" lvl="1" indent="-342900" algn="just">
              <a:lnSpc>
                <a:spcPct val="130000"/>
              </a:lnSpc>
              <a:spcBef>
                <a:spcPct val="0"/>
              </a:spcBef>
              <a:buClr>
                <a:srgbClr val="A23341"/>
              </a:buClr>
              <a:buFont typeface="Wingdings" panose="05000000000000000000" pitchFamily="2" charset="2"/>
              <a:buChar char="Ø"/>
              <a:defRPr/>
            </a:pPr>
            <a:r>
              <a:rPr lang="en-US" altLang="zh-CN" sz="2000"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Active flows</a:t>
            </a:r>
            <a:endPar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Persistent Flow</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Bursts</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err="1" smtClean="0">
                <a:solidFill>
                  <a:prstClr val="black">
                    <a:lumMod val="65000"/>
                    <a:lumOff val="35000"/>
                  </a:prstClr>
                </a:solidFill>
                <a:latin typeface="Arial" panose="020B0604020202090204" pitchFamily="34" charset="0"/>
                <a:ea typeface="Microsoft YaHei" panose="020B0503020204020204" pitchFamily="34" charset="-122"/>
                <a:cs typeface="+mn-ea"/>
              </a:rPr>
              <a:t>Flowlets</a:t>
            </a:r>
            <a:endPar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endParaRPr lang="zh-CN" altLang="en-US"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p:txBody>
      </p:sp>
      <p:sp>
        <p:nvSpPr>
          <p:cNvPr id="16" name="任意多边形: 形状 26"/>
          <p:cNvSpPr/>
          <p:nvPr/>
        </p:nvSpPr>
        <p:spPr>
          <a:xfrm>
            <a:off x="5017421" y="2211575"/>
            <a:ext cx="2667869" cy="84947"/>
          </a:xfrm>
          <a:custGeom>
            <a:avLst/>
            <a:gdLst>
              <a:gd name="connsiteX0" fmla="*/ 0 w 10668000"/>
              <a:gd name="connsiteY0" fmla="*/ 0 h 0"/>
              <a:gd name="connsiteX1" fmla="*/ 10668000 w 10668000"/>
              <a:gd name="connsiteY1" fmla="*/ 0 h 0"/>
            </a:gdLst>
            <a:ahLst/>
            <a:cxnLst>
              <a:cxn ang="0">
                <a:pos x="connsiteX0" y="connsiteY0"/>
              </a:cxn>
              <a:cxn ang="0">
                <a:pos x="connsiteX1" y="connsiteY1"/>
              </a:cxn>
            </a:cxnLst>
            <a:rect l="l" t="t" r="r" b="b"/>
            <a:pathLst>
              <a:path w="10668000">
                <a:moveTo>
                  <a:pt x="0" y="0"/>
                </a:moveTo>
                <a:lnTo>
                  <a:pt x="10668000" y="0"/>
                </a:lnTo>
              </a:path>
            </a:pathLst>
          </a:custGeom>
          <a:noFill/>
          <a:ln w="19050">
            <a:gradFill flip="none" rotWithShape="1">
              <a:gsLst>
                <a:gs pos="0">
                  <a:schemeClr val="accent1">
                    <a:alpha val="0"/>
                  </a:schemeClr>
                </a:gs>
                <a:gs pos="100000">
                  <a:schemeClr val="accent1"/>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0975"/>
            <a:endParaRPr lang="zh-CN" altLang="en-US" sz="715" dirty="0">
              <a:solidFill>
                <a:schemeClr val="tx1"/>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9" name="矩形: 圆角 4"/>
          <p:cNvSpPr/>
          <p:nvPr/>
        </p:nvSpPr>
        <p:spPr>
          <a:xfrm>
            <a:off x="8539661" y="1326331"/>
            <a:ext cx="3119119" cy="4956482"/>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0" name="文本框 19"/>
          <p:cNvSpPr txBox="1"/>
          <p:nvPr/>
        </p:nvSpPr>
        <p:spPr>
          <a:xfrm>
            <a:off x="8540296" y="1512386"/>
            <a:ext cx="3119120" cy="523220"/>
          </a:xfrm>
          <a:prstGeom prst="rect">
            <a:avLst/>
          </a:prstGeom>
          <a:noFill/>
        </p:spPr>
        <p:txBody>
          <a:bodyPr wrap="square" rtlCol="0">
            <a:spAutoFit/>
          </a:bodyPr>
          <a:lstStyle/>
          <a:p>
            <a:pPr lvl="0" algn="ctr"/>
            <a:r>
              <a:rPr lang="en-US" altLang="zh-CN" sz="2800" b="1" dirty="0" smtClean="0">
                <a:latin typeface="Arial" panose="020B0604020202090204" pitchFamily="34" charset="0"/>
                <a:ea typeface="Microsoft YaHei" panose="020B0503020204020204" pitchFamily="34" charset="-122"/>
                <a:cs typeface="+mn-ea"/>
                <a:sym typeface="Arial" panose="020B0604020202090204" pitchFamily="34" charset="0"/>
              </a:rPr>
              <a:t>Network Tasks</a:t>
            </a:r>
            <a:endParaRPr lang="en-US" altLang="zh-CN" sz="2800" b="1" dirty="0">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1" name="矩形 20"/>
          <p:cNvSpPr/>
          <p:nvPr/>
        </p:nvSpPr>
        <p:spPr>
          <a:xfrm>
            <a:off x="8739051" y="2255971"/>
            <a:ext cx="2720340" cy="4093428"/>
          </a:xfrm>
          <a:prstGeom prst="rect">
            <a:avLst/>
          </a:prstGeom>
        </p:spPr>
        <p:txBody>
          <a:bodyPr wrap="square">
            <a:spAutoFit/>
          </a:bodyPr>
          <a:lstStyle/>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Forwarding Path</a:t>
            </a:r>
            <a:endParaRPr lang="zh-CN" altLang="en-US"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Loops</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Black holes</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Packet loss</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Latency</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rPr>
              <a:t>Packet </a:t>
            </a: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Interval</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Load imbalance</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rPr>
              <a:t>Suspicious flows</a:t>
            </a:r>
          </a:p>
          <a:p>
            <a:pPr marL="285750" indent="-285750" algn="just">
              <a:lnSpc>
                <a:spcPct val="130000"/>
              </a:lnSpc>
              <a:spcBef>
                <a:spcPct val="0"/>
              </a:spcBef>
              <a:buClr>
                <a:srgbClr val="A23341"/>
              </a:buClr>
              <a:buFont typeface="Wingdings" panose="05000000000000000000" charset="0"/>
              <a:buChar char=""/>
              <a:defRPr/>
            </a:pP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endParaRPr lang="zh-CN" altLang="en-US"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p:txBody>
      </p:sp>
      <p:sp>
        <p:nvSpPr>
          <p:cNvPr id="22" name="任意多边形: 形状 26"/>
          <p:cNvSpPr/>
          <p:nvPr/>
        </p:nvSpPr>
        <p:spPr>
          <a:xfrm>
            <a:off x="8738415" y="2211575"/>
            <a:ext cx="2667869" cy="84947"/>
          </a:xfrm>
          <a:custGeom>
            <a:avLst/>
            <a:gdLst>
              <a:gd name="connsiteX0" fmla="*/ 0 w 10668000"/>
              <a:gd name="connsiteY0" fmla="*/ 0 h 0"/>
              <a:gd name="connsiteX1" fmla="*/ 10668000 w 10668000"/>
              <a:gd name="connsiteY1" fmla="*/ 0 h 0"/>
            </a:gdLst>
            <a:ahLst/>
            <a:cxnLst>
              <a:cxn ang="0">
                <a:pos x="connsiteX0" y="connsiteY0"/>
              </a:cxn>
              <a:cxn ang="0">
                <a:pos x="connsiteX1" y="connsiteY1"/>
              </a:cxn>
            </a:cxnLst>
            <a:rect l="l" t="t" r="r" b="b"/>
            <a:pathLst>
              <a:path w="10668000">
                <a:moveTo>
                  <a:pt x="0" y="0"/>
                </a:moveTo>
                <a:lnTo>
                  <a:pt x="10668000" y="0"/>
                </a:lnTo>
              </a:path>
            </a:pathLst>
          </a:custGeom>
          <a:noFill/>
          <a:ln w="19050">
            <a:gradFill flip="none" rotWithShape="1">
              <a:gsLst>
                <a:gs pos="0">
                  <a:schemeClr val="accent1">
                    <a:alpha val="0"/>
                  </a:schemeClr>
                </a:gs>
                <a:gs pos="100000">
                  <a:schemeClr val="accent1"/>
                </a:gs>
              </a:gsLst>
              <a:lin ang="108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0975"/>
            <a:endParaRPr lang="zh-CN" altLang="en-US" sz="715" dirty="0">
              <a:solidFill>
                <a:schemeClr val="tx1"/>
              </a:solidFill>
              <a:latin typeface="Arial" panose="020B0604020202090204" pitchFamily="34" charset="0"/>
              <a:ea typeface="Microsoft YaHei" panose="020B0503020204020204" pitchFamily="34" charset="-122"/>
              <a:cs typeface="+mn-ea"/>
              <a:sym typeface="Arial" panose="020B0604020202090204" pitchFamily="34" charset="0"/>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39758456"/>
      </p:ext>
    </p:extLst>
  </p:cSld>
  <p:clrMapOvr>
    <a:masterClrMapping/>
  </p:clrMapOvr>
  <mc:AlternateContent xmlns:mc="http://schemas.openxmlformats.org/markup-compatibility/2006">
    <mc:Choice xmlns:p14="http://schemas.microsoft.com/office/powerpoint/2010/main" Requires="p14">
      <p:transition spd="slow" p14:dur="2000" advTm="492909"/>
    </mc:Choice>
    <mc:Fallback>
      <p:transition spd="slow" advTm="49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Effect transition="in" filter="fade">
                                      <p:cBhvr>
                                        <p:cTn id="19" dur="500"/>
                                        <p:tgtEl>
                                          <p:spTgt spid="3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2" fill="hold" display="0">
                  <p:stCondLst>
                    <p:cond delay="indefinite"/>
                  </p:stCondLst>
                  <p:endCondLst>
                    <p:cond evt="onStopAudio" delay="0">
                      <p:tgtEl>
                        <p:sldTgt/>
                      </p:tgtEl>
                    </p:cond>
                  </p:endCondLst>
                </p:cTn>
                <p:tgtEl>
                  <p:spTgt spid="3"/>
                </p:tgtEl>
              </p:cMediaNode>
            </p:audio>
          </p:childTnLst>
        </p:cTn>
      </p:par>
    </p:tnLst>
    <p:bldLst>
      <p:bldP spid="5" grpId="0" animBg="1"/>
      <p:bldP spid="6" grpId="0"/>
      <p:bldP spid="12" grpId="0" animBg="1"/>
      <p:bldP spid="13" grpId="0" animBg="1"/>
      <p:bldP spid="14" grpId="0"/>
      <p:bldP spid="16" grpId="0" animBg="1"/>
      <p:bldP spid="19" grpId="0" animBg="1"/>
      <p:bldP spid="20"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5"/>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PART </a:t>
            </a:r>
            <a:r>
              <a:rPr kumimoji="0" lang="en-US" altLang="zh-CN" sz="3600" b="0" i="0" u="none" strike="noStrike" kern="1200" cap="none" spc="150" normalizeH="0" baseline="0" noProof="0" dirty="0" smtClean="0">
                <a:ln>
                  <a:noFill/>
                </a:ln>
                <a:solidFill>
                  <a:srgbClr val="595959"/>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02</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4" name="文本框 23"/>
          <p:cNvSpPr txBox="1"/>
          <p:nvPr/>
        </p:nvSpPr>
        <p:spPr>
          <a:xfrm>
            <a:off x="1515111" y="2961640"/>
            <a:ext cx="8891780" cy="923330"/>
          </a:xfrm>
          <a:prstGeom prst="rect">
            <a:avLst/>
          </a:prstGeom>
          <a:noFill/>
        </p:spPr>
        <p:txBody>
          <a:bodyPr wrap="square" rtlCol="0">
            <a:spAutoFit/>
          </a:bodyPr>
          <a:lstStyle/>
          <a:p>
            <a:pPr>
              <a:buClr>
                <a:srgbClr val="8C0000"/>
              </a:buClr>
            </a:pPr>
            <a:r>
              <a:rPr lang="en-US" altLang="zh-CN" sz="5400" b="1" dirty="0" smtClean="0">
                <a:solidFill>
                  <a:srgbClr val="C00000"/>
                </a:solidFill>
              </a:rPr>
              <a:t>Sketch Algorithms</a:t>
            </a:r>
            <a:endParaRPr lang="en-US" altLang="zh-CN" sz="5400" b="1" dirty="0">
              <a:solidFill>
                <a:srgbClr val="C00000"/>
              </a:solidFill>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77016686"/>
      </p:ext>
    </p:extLst>
  </p:cSld>
  <p:clrMapOvr>
    <a:masterClrMapping/>
  </p:clrMapOvr>
  <mc:AlternateContent xmlns:mc="http://schemas.openxmlformats.org/markup-compatibility/2006">
    <mc:Choice xmlns:p14="http://schemas.microsoft.com/office/powerpoint/2010/main" Requires="p14">
      <p:transition spd="slow" p14:dur="2000" advTm="8312"/>
    </mc:Choice>
    <mc:Fallback>
      <p:transition spd="slow" advTm="8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a:sym typeface="Arial" panose="020B0604020202090204" pitchFamily="34" charset="0"/>
              </a:rPr>
              <a:t>2</a:t>
            </a:r>
            <a:r>
              <a:rPr lang="en-US" altLang="zh-CN" dirty="0" smtClean="0">
                <a:sym typeface="Arial" panose="020B0604020202090204" pitchFamily="34" charset="0"/>
              </a:rPr>
              <a:t>   </a:t>
            </a:r>
            <a:r>
              <a:rPr lang="en-US" altLang="zh-CN" dirty="0" smtClean="0">
                <a:solidFill>
                  <a:schemeClr val="bg1">
                    <a:lumMod val="75000"/>
                  </a:schemeClr>
                </a:solidFill>
              </a:rPr>
              <a:t>Sketch Algorithms</a:t>
            </a:r>
            <a:r>
              <a:rPr lang="en-US" altLang="zh-CN" dirty="0" smtClean="0">
                <a:solidFill>
                  <a:srgbClr val="C00000"/>
                </a:solidFill>
              </a:rPr>
              <a:t>/Design Goals</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内容占位符 2">
            <a:extLst>
              <a:ext uri="{FF2B5EF4-FFF2-40B4-BE49-F238E27FC236}">
                <a16:creationId xmlns:a16="http://schemas.microsoft.com/office/drawing/2014/main" xmlns="" id="{9F51738E-D929-4782-9DFC-2F50D55FF169}"/>
              </a:ext>
            </a:extLst>
          </p:cNvPr>
          <p:cNvSpPr txBox="1">
            <a:spLocks/>
          </p:cNvSpPr>
          <p:nvPr/>
        </p:nvSpPr>
        <p:spPr>
          <a:xfrm>
            <a:off x="609600" y="1600201"/>
            <a:ext cx="109728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Memory Usage  (MB, around 1MB)</a:t>
            </a: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Speed   (80Mpps/3.2Tbps)</a:t>
            </a: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Accuracy  (ARE, AAE, Precision, Recall, F1 score)</a:t>
            </a: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Generic  </a:t>
            </a: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Elastic (bandwidth, packet rate, flow size distribution)</a:t>
            </a: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a:p>
            <a:pPr marL="285750" indent="-285750" algn="just">
              <a:lnSpc>
                <a:spcPct val="130000"/>
              </a:lnSpc>
              <a:spcBef>
                <a:spcPct val="0"/>
              </a:spcBef>
              <a:buClr>
                <a:srgbClr val="A23341"/>
              </a:buClr>
              <a:buFont typeface="Wingdings" panose="05000000000000000000" charset="0"/>
              <a:buChar char=""/>
              <a:defRPr/>
            </a:pPr>
            <a:r>
              <a:rPr lang="en-US" altLang="zh-CN" sz="2000" b="1" kern="0" dirty="0" smtClean="0">
                <a:solidFill>
                  <a:prstClr val="black">
                    <a:lumMod val="65000"/>
                    <a:lumOff val="35000"/>
                  </a:prstClr>
                </a:solidFill>
                <a:latin typeface="Arial" panose="020B0604020202090204" pitchFamily="34" charset="0"/>
                <a:ea typeface="Microsoft YaHei" panose="020B0503020204020204" pitchFamily="34" charset="-122"/>
                <a:cs typeface="+mn-ea"/>
              </a:rPr>
              <a:t>Cross-platform (Hardware friendly)</a:t>
            </a:r>
            <a:endParaRPr lang="en-US" altLang="zh-CN" sz="2000" b="1" kern="0" dirty="0">
              <a:solidFill>
                <a:prstClr val="black">
                  <a:lumMod val="65000"/>
                  <a:lumOff val="35000"/>
                </a:prstClr>
              </a:solidFill>
              <a:latin typeface="Arial" panose="020B0604020202090204" pitchFamily="34" charset="0"/>
              <a:ea typeface="Microsoft YaHei" panose="020B0503020204020204" pitchFamily="34" charset="-122"/>
              <a:cs typeface="+mn-ea"/>
            </a:endParaRP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655721474"/>
      </p:ext>
    </p:extLst>
  </p:cSld>
  <p:clrMapOvr>
    <a:masterClrMapping/>
  </p:clrMapOvr>
  <mc:AlternateContent xmlns:mc="http://schemas.openxmlformats.org/markup-compatibility/2006">
    <mc:Choice xmlns:p14="http://schemas.microsoft.com/office/powerpoint/2010/main" Requires="p14">
      <p:transition spd="slow" p14:dur="2000" advTm="862"/>
    </mc:Choice>
    <mc:Fallback>
      <p:transition spd="slow" advTm="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buClr>
                <a:srgbClr val="8C0000"/>
              </a:buClr>
            </a:pPr>
            <a:r>
              <a:rPr lang="en-US" altLang="zh-CN" dirty="0" smtClean="0">
                <a:sym typeface="Arial" panose="020B0604020202090204" pitchFamily="34" charset="0"/>
              </a:rPr>
              <a:t>2 (1-1)  CM Sketch</a:t>
            </a:r>
            <a:endParaRPr lang="en-US" altLang="zh-CN" dirty="0">
              <a:solidFill>
                <a:srgbClr val="C00000"/>
              </a:solidFill>
            </a:endParaRPr>
          </a:p>
        </p:txBody>
      </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054169" y="1393188"/>
            <a:ext cx="9869505" cy="590931"/>
          </a:xfrm>
          <a:prstGeom prst="rect">
            <a:avLst/>
          </a:prstGeom>
        </p:spPr>
        <p:txBody>
          <a:bodyPr wrap="square">
            <a:spAutoFit/>
          </a:bodyPr>
          <a:lstStyle/>
          <a:p>
            <a:pPr>
              <a:lnSpc>
                <a:spcPct val="135000"/>
              </a:lnSpc>
            </a:pPr>
            <a:r>
              <a:rPr lang="en-US" altLang="zh-CN" sz="2400" dirty="0" smtClean="0">
                <a:solidFill>
                  <a:srgbClr val="20517C"/>
                </a:solidFill>
              </a:rPr>
              <a:t>Problem</a:t>
            </a:r>
            <a:r>
              <a:rPr lang="zh-CN" altLang="en-US" sz="2400" dirty="0" smtClean="0">
                <a:solidFill>
                  <a:srgbClr val="20517C"/>
                </a:solidFill>
              </a:rPr>
              <a:t>：</a:t>
            </a:r>
            <a:r>
              <a:rPr lang="en-US" altLang="zh-CN" sz="2400" dirty="0" smtClean="0">
                <a:solidFill>
                  <a:srgbClr val="20517C"/>
                </a:solidFill>
              </a:rPr>
              <a:t>Given a multiset, how many times did an item appears?</a:t>
            </a:r>
          </a:p>
        </p:txBody>
      </p:sp>
      <p:sp>
        <p:nvSpPr>
          <p:cNvPr id="6" name="矩形 5"/>
          <p:cNvSpPr/>
          <p:nvPr/>
        </p:nvSpPr>
        <p:spPr>
          <a:xfrm>
            <a:off x="3215680" y="3789040"/>
            <a:ext cx="5266117" cy="338667"/>
          </a:xfrm>
          <a:prstGeom prst="rect">
            <a:avLst/>
          </a:prstGeom>
          <a:noFill/>
          <a:ln w="12700"/>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rgbClr val="20517C"/>
              </a:solidFill>
            </a:endParaRPr>
          </a:p>
        </p:txBody>
      </p:sp>
      <p:cxnSp>
        <p:nvCxnSpPr>
          <p:cNvPr id="7" name="直接箭头连接符 6"/>
          <p:cNvCxnSpPr/>
          <p:nvPr/>
        </p:nvCxnSpPr>
        <p:spPr>
          <a:xfrm flipH="1">
            <a:off x="4677807" y="2660796"/>
            <a:ext cx="953511" cy="11282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5566759" y="2340427"/>
            <a:ext cx="494595" cy="3894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dirty="0" smtClean="0">
                <a:solidFill>
                  <a:srgbClr val="7030A0"/>
                </a:solidFill>
                <a:latin typeface="微软雅黑" panose="020B0503020204020204" pitchFamily="34" charset="-122"/>
                <a:ea typeface="微软雅黑" panose="020B0503020204020204" pitchFamily="34" charset="-122"/>
              </a:rPr>
              <a:t>e</a:t>
            </a:r>
            <a:endParaRPr lang="zh-CN" altLang="en-US" sz="2400" i="1" dirty="0">
              <a:solidFill>
                <a:srgbClr val="7030A0"/>
              </a:solidFill>
              <a:latin typeface="微软雅黑" panose="020B0503020204020204" pitchFamily="34" charset="-122"/>
              <a:ea typeface="微软雅黑" panose="020B0503020204020204" pitchFamily="34" charset="-122"/>
            </a:endParaRPr>
          </a:p>
        </p:txBody>
      </p:sp>
      <p:sp>
        <p:nvSpPr>
          <p:cNvPr id="9" name="矩形 8"/>
          <p:cNvSpPr/>
          <p:nvPr/>
        </p:nvSpPr>
        <p:spPr>
          <a:xfrm>
            <a:off x="4532416" y="3787696"/>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FF"/>
                </a:solidFill>
              </a:rPr>
              <a:t>6</a:t>
            </a:r>
            <a:endParaRPr lang="zh-CN" altLang="en-US" sz="2800" b="1" dirty="0">
              <a:solidFill>
                <a:srgbClr val="FFFFFF"/>
              </a:solidFill>
            </a:endParaRPr>
          </a:p>
        </p:txBody>
      </p:sp>
      <p:cxnSp>
        <p:nvCxnSpPr>
          <p:cNvPr id="10" name="直接箭头连接符 9"/>
          <p:cNvCxnSpPr>
            <a:stCxn id="8" idx="4"/>
          </p:cNvCxnSpPr>
          <p:nvPr/>
        </p:nvCxnSpPr>
        <p:spPr>
          <a:xfrm>
            <a:off x="5814057" y="2729893"/>
            <a:ext cx="887773" cy="10564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534337" y="3787696"/>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FF"/>
                </a:solidFill>
              </a:rPr>
              <a:t>6</a:t>
            </a:r>
            <a:endParaRPr lang="zh-CN" altLang="en-US" sz="2800" b="1" dirty="0">
              <a:solidFill>
                <a:srgbClr val="FFFFFF"/>
              </a:solidFill>
            </a:endParaRPr>
          </a:p>
        </p:txBody>
      </p:sp>
      <p:cxnSp>
        <p:nvCxnSpPr>
          <p:cNvPr id="12" name="直接箭头连接符 11"/>
          <p:cNvCxnSpPr>
            <a:stCxn id="8" idx="5"/>
          </p:cNvCxnSpPr>
          <p:nvPr/>
        </p:nvCxnSpPr>
        <p:spPr>
          <a:xfrm>
            <a:off x="5988922" y="2672857"/>
            <a:ext cx="1920411" cy="1113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726466" y="3787696"/>
            <a:ext cx="304800" cy="338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rgbClr val="FFFFFF"/>
                </a:solidFill>
              </a:rPr>
              <a:t>9</a:t>
            </a:r>
            <a:endParaRPr lang="zh-CN" altLang="en-US" sz="2800" b="1" dirty="0">
              <a:solidFill>
                <a:srgbClr val="FFFFFF"/>
              </a:solidFill>
            </a:endParaRPr>
          </a:p>
        </p:txBody>
      </p:sp>
      <p:sp>
        <p:nvSpPr>
          <p:cNvPr id="14" name="矩形 13"/>
          <p:cNvSpPr/>
          <p:nvPr/>
        </p:nvSpPr>
        <p:spPr>
          <a:xfrm>
            <a:off x="4426858" y="4118782"/>
            <a:ext cx="589022" cy="590931"/>
          </a:xfrm>
          <a:prstGeom prst="rect">
            <a:avLst/>
          </a:prstGeom>
        </p:spPr>
        <p:txBody>
          <a:bodyPr wrap="square">
            <a:spAutoFit/>
          </a:bodyPr>
          <a:lstStyle/>
          <a:p>
            <a:pPr>
              <a:lnSpc>
                <a:spcPct val="135000"/>
              </a:lnSpc>
            </a:pPr>
            <a:r>
              <a:rPr lang="en-US" altLang="zh-CN" sz="2400" dirty="0" smtClean="0">
                <a:solidFill>
                  <a:srgbClr val="20517C"/>
                </a:solidFill>
              </a:rPr>
              <a:t>+1</a:t>
            </a:r>
          </a:p>
        </p:txBody>
      </p:sp>
      <p:sp>
        <p:nvSpPr>
          <p:cNvPr id="15" name="矩形 14"/>
          <p:cNvSpPr/>
          <p:nvPr/>
        </p:nvSpPr>
        <p:spPr>
          <a:xfrm>
            <a:off x="6460617" y="4118782"/>
            <a:ext cx="589022" cy="590931"/>
          </a:xfrm>
          <a:prstGeom prst="rect">
            <a:avLst/>
          </a:prstGeom>
        </p:spPr>
        <p:txBody>
          <a:bodyPr wrap="square">
            <a:spAutoFit/>
          </a:bodyPr>
          <a:lstStyle/>
          <a:p>
            <a:pPr>
              <a:lnSpc>
                <a:spcPct val="135000"/>
              </a:lnSpc>
            </a:pPr>
            <a:r>
              <a:rPr lang="en-US" altLang="zh-CN" sz="2400" dirty="0" smtClean="0">
                <a:solidFill>
                  <a:srgbClr val="20517C"/>
                </a:solidFill>
              </a:rPr>
              <a:t>+1</a:t>
            </a:r>
          </a:p>
        </p:txBody>
      </p:sp>
      <p:sp>
        <p:nvSpPr>
          <p:cNvPr id="16" name="矩形 15"/>
          <p:cNvSpPr/>
          <p:nvPr/>
        </p:nvSpPr>
        <p:spPr>
          <a:xfrm>
            <a:off x="7614822" y="4118782"/>
            <a:ext cx="589022" cy="590931"/>
          </a:xfrm>
          <a:prstGeom prst="rect">
            <a:avLst/>
          </a:prstGeom>
        </p:spPr>
        <p:txBody>
          <a:bodyPr wrap="square">
            <a:spAutoFit/>
          </a:bodyPr>
          <a:lstStyle/>
          <a:p>
            <a:pPr>
              <a:lnSpc>
                <a:spcPct val="135000"/>
              </a:lnSpc>
            </a:pPr>
            <a:r>
              <a:rPr lang="en-US" altLang="zh-CN" sz="2400" dirty="0" smtClean="0">
                <a:solidFill>
                  <a:srgbClr val="20517C"/>
                </a:solidFill>
              </a:rPr>
              <a:t>+1</a:t>
            </a:r>
          </a:p>
        </p:txBody>
      </p:sp>
      <p:sp>
        <p:nvSpPr>
          <p:cNvPr id="30" name="文本框 29"/>
          <p:cNvSpPr txBox="1"/>
          <p:nvPr/>
        </p:nvSpPr>
        <p:spPr>
          <a:xfrm>
            <a:off x="448514" y="5798400"/>
            <a:ext cx="11315700" cy="461665"/>
          </a:xfrm>
          <a:prstGeom prst="rect">
            <a:avLst/>
          </a:prstGeom>
          <a:noFill/>
        </p:spPr>
        <p:txBody>
          <a:bodyPr wrap="square" rtlCol="0">
            <a:spAutoFit/>
          </a:bodyPr>
          <a:lstStyle/>
          <a:p>
            <a:r>
              <a:rPr lang="en-US" altLang="zh-CN" sz="1200" dirty="0"/>
              <a:t>Reference:</a:t>
            </a:r>
          </a:p>
          <a:p>
            <a:pPr marL="228600" indent="-228600">
              <a:buFont typeface="+mj-lt"/>
              <a:buAutoNum type="arabicPeriod"/>
            </a:pPr>
            <a:r>
              <a:rPr lang="en-US" altLang="zh-CN" sz="1200" dirty="0"/>
              <a:t>G.CormodeandS.Muthukrishnan.Animproveddatastreamsummary:thecount-minsketchanditsapplications.Journal of Algorithms, 55(1):58–75, 2005.</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094771779"/>
      </p:ext>
    </p:extLst>
  </p:cSld>
  <p:clrMapOvr>
    <a:masterClrMapping/>
  </p:clrMapOvr>
  <mc:AlternateContent xmlns:mc="http://schemas.openxmlformats.org/markup-compatibility/2006">
    <mc:Choice xmlns:p14="http://schemas.microsoft.com/office/powerpoint/2010/main" Requires="p14">
      <p:transition spd="slow" p14:dur="2000" advTm="58239"/>
    </mc:Choice>
    <mc:Fallback>
      <p:transition spd="slow" advTm="58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500"/>
                                        <p:tgtEl>
                                          <p:spTgt spid="1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9" grpId="0" animBg="1"/>
      <p:bldP spid="11" grpId="0" animBg="1"/>
      <p:bldP spid="13" grpId="0" animBg="1"/>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6|11.4|12.3|6.3|17.2"/>
</p:tagLst>
</file>

<file path=ppt/tags/tag10.xml><?xml version="1.0" encoding="utf-8"?>
<p:tagLst xmlns:a="http://schemas.openxmlformats.org/drawingml/2006/main" xmlns:r="http://schemas.openxmlformats.org/officeDocument/2006/relationships" xmlns:p="http://schemas.openxmlformats.org/presentationml/2006/main">
  <p:tag name="TIMING" val="|0.8|0.7|67.9|95.6|0.6"/>
</p:tagLst>
</file>

<file path=ppt/tags/tag11.xml><?xml version="1.0" encoding="utf-8"?>
<p:tagLst xmlns:a="http://schemas.openxmlformats.org/drawingml/2006/main" xmlns:r="http://schemas.openxmlformats.org/officeDocument/2006/relationships" xmlns:p="http://schemas.openxmlformats.org/presentationml/2006/main">
  <p:tag name="TIMING" val="|58|0.4"/>
</p:tagLst>
</file>

<file path=ppt/tags/tag12.xml><?xml version="1.0" encoding="utf-8"?>
<p:tagLst xmlns:a="http://schemas.openxmlformats.org/drawingml/2006/main" xmlns:r="http://schemas.openxmlformats.org/officeDocument/2006/relationships" xmlns:p="http://schemas.openxmlformats.org/presentationml/2006/main">
  <p:tag name="TIMING" val="|2.9|2.9"/>
</p:tagLst>
</file>

<file path=ppt/tags/tag13.xml><?xml version="1.0" encoding="utf-8"?>
<p:tagLst xmlns:a="http://schemas.openxmlformats.org/drawingml/2006/main" xmlns:r="http://schemas.openxmlformats.org/officeDocument/2006/relationships" xmlns:p="http://schemas.openxmlformats.org/presentationml/2006/main">
  <p:tag name="TIMING" val="|8.9|21.2|27.8|3|1.9|22.8"/>
</p:tagLst>
</file>

<file path=ppt/tags/tag14.xml><?xml version="1.0" encoding="utf-8"?>
<p:tagLst xmlns:a="http://schemas.openxmlformats.org/drawingml/2006/main" xmlns:r="http://schemas.openxmlformats.org/officeDocument/2006/relationships" xmlns:p="http://schemas.openxmlformats.org/presentationml/2006/main">
  <p:tag name="TIMING" val="|9.8|3.5|0.9|1|1|5.6|16.9|16.8|0.8|1.1|10.4|1.2|6.6"/>
</p:tagLst>
</file>

<file path=ppt/tags/tag15.xml><?xml version="1.0" encoding="utf-8"?>
<p:tagLst xmlns:a="http://schemas.openxmlformats.org/drawingml/2006/main" xmlns:r="http://schemas.openxmlformats.org/officeDocument/2006/relationships" xmlns:p="http://schemas.openxmlformats.org/presentationml/2006/main">
  <p:tag name="TIMING" val="|7.8|0.7|0.1|0.2|0.5|0.5|0.4|0.4"/>
</p:tagLst>
</file>

<file path=ppt/tags/tag16.xml><?xml version="1.0" encoding="utf-8"?>
<p:tagLst xmlns:a="http://schemas.openxmlformats.org/drawingml/2006/main" xmlns:r="http://schemas.openxmlformats.org/officeDocument/2006/relationships" xmlns:p="http://schemas.openxmlformats.org/presentationml/2006/main">
  <p:tag name="TIMING" val="|29.2|6|6.3"/>
</p:tagLst>
</file>

<file path=ppt/tags/tag17.xml><?xml version="1.0" encoding="utf-8"?>
<p:tagLst xmlns:a="http://schemas.openxmlformats.org/drawingml/2006/main" xmlns:r="http://schemas.openxmlformats.org/officeDocument/2006/relationships" xmlns:p="http://schemas.openxmlformats.org/presentationml/2006/main">
  <p:tag name="TIMING" val="|28.6|68.5|1|29.6|0.8"/>
</p:tagLst>
</file>

<file path=ppt/tags/tag18.xml><?xml version="1.0" encoding="utf-8"?>
<p:tagLst xmlns:a="http://schemas.openxmlformats.org/drawingml/2006/main" xmlns:r="http://schemas.openxmlformats.org/officeDocument/2006/relationships" xmlns:p="http://schemas.openxmlformats.org/presentationml/2006/main">
  <p:tag name="TIMING" val="|2.9|2.9"/>
</p:tagLst>
</file>

<file path=ppt/tags/tag19.xml><?xml version="1.0" encoding="utf-8"?>
<p:tagLst xmlns:a="http://schemas.openxmlformats.org/drawingml/2006/main" xmlns:r="http://schemas.openxmlformats.org/officeDocument/2006/relationships" xmlns:p="http://schemas.openxmlformats.org/presentationml/2006/main">
  <p:tag name="TIMING" val="|2.9|2.9"/>
</p:tagLst>
</file>

<file path=ppt/tags/tag2.xml><?xml version="1.0" encoding="utf-8"?>
<p:tagLst xmlns:a="http://schemas.openxmlformats.org/drawingml/2006/main" xmlns:r="http://schemas.openxmlformats.org/officeDocument/2006/relationships" xmlns:p="http://schemas.openxmlformats.org/presentationml/2006/main">
  <p:tag name="TIMING" val="|10.3|2.5|13.6|13.5|48.2|15.1|73.8|10.7|53.7|15.4|20.1|18.3|17.1|32.1|25.2|3.8|24|8.6|8.4|3.4|7.9|27.3|11.8"/>
</p:tagLst>
</file>

<file path=ppt/tags/tag20.xml><?xml version="1.0" encoding="utf-8"?>
<p:tagLst xmlns:a="http://schemas.openxmlformats.org/drawingml/2006/main" xmlns:r="http://schemas.openxmlformats.org/officeDocument/2006/relationships" xmlns:p="http://schemas.openxmlformats.org/presentationml/2006/main">
  <p:tag name="TIMING" val="|2.9|2.9"/>
</p:tagLst>
</file>

<file path=ppt/tags/tag21.xml><?xml version="1.0" encoding="utf-8"?>
<p:tagLst xmlns:a="http://schemas.openxmlformats.org/drawingml/2006/main" xmlns:r="http://schemas.openxmlformats.org/officeDocument/2006/relationships" xmlns:p="http://schemas.openxmlformats.org/presentationml/2006/main">
  <p:tag name="TIMING" val="|2.9|2.9"/>
</p:tagLst>
</file>

<file path=ppt/tags/tag22.xml><?xml version="1.0" encoding="utf-8"?>
<p:tagLst xmlns:a="http://schemas.openxmlformats.org/drawingml/2006/main" xmlns:r="http://schemas.openxmlformats.org/officeDocument/2006/relationships" xmlns:p="http://schemas.openxmlformats.org/presentationml/2006/main">
  <p:tag name="TIMING" val="|2.9|2.9"/>
</p:tagLst>
</file>

<file path=ppt/tags/tag23.xml><?xml version="1.0" encoding="utf-8"?>
<p:tagLst xmlns:a="http://schemas.openxmlformats.org/drawingml/2006/main" xmlns:r="http://schemas.openxmlformats.org/officeDocument/2006/relationships" xmlns:p="http://schemas.openxmlformats.org/presentationml/2006/main">
  <p:tag name="TIMING" val="|1|0.6|14.1|13.8|0.2|0.5|0.4|0.3|0.3|0.3|0.4|0.4|0.6|0.5|35.3"/>
</p:tagLst>
</file>

<file path=ppt/tags/tag24.xml><?xml version="1.0" encoding="utf-8"?>
<p:tagLst xmlns:a="http://schemas.openxmlformats.org/drawingml/2006/main" xmlns:r="http://schemas.openxmlformats.org/officeDocument/2006/relationships" xmlns:p="http://schemas.openxmlformats.org/presentationml/2006/main">
  <p:tag name="TIMING" val="|2.9|2.9"/>
</p:tagLst>
</file>

<file path=ppt/tags/tag3.xml><?xml version="1.0" encoding="utf-8"?>
<p:tagLst xmlns:a="http://schemas.openxmlformats.org/drawingml/2006/main" xmlns:r="http://schemas.openxmlformats.org/officeDocument/2006/relationships" xmlns:p="http://schemas.openxmlformats.org/presentationml/2006/main">
  <p:tag name="TIMING" val="|2.9|2.9"/>
</p:tagLst>
</file>

<file path=ppt/tags/tag4.xml><?xml version="1.0" encoding="utf-8"?>
<p:tagLst xmlns:a="http://schemas.openxmlformats.org/drawingml/2006/main" xmlns:r="http://schemas.openxmlformats.org/officeDocument/2006/relationships" xmlns:p="http://schemas.openxmlformats.org/presentationml/2006/main">
  <p:tag name="TIMING" val="|0.7|0.2|0.4|1|0.4|0.8"/>
</p:tagLst>
</file>

<file path=ppt/tags/tag5.xml><?xml version="1.0" encoding="utf-8"?>
<p:tagLst xmlns:a="http://schemas.openxmlformats.org/drawingml/2006/main" xmlns:r="http://schemas.openxmlformats.org/officeDocument/2006/relationships" xmlns:p="http://schemas.openxmlformats.org/presentationml/2006/main">
  <p:tag name="TIMING" val="|16.2|0.6|0.4|15.3|0.5|0.4|53.8"/>
</p:tagLst>
</file>

<file path=ppt/tags/tag6.xml><?xml version="1.0" encoding="utf-8"?>
<p:tagLst xmlns:a="http://schemas.openxmlformats.org/drawingml/2006/main" xmlns:r="http://schemas.openxmlformats.org/officeDocument/2006/relationships" xmlns:p="http://schemas.openxmlformats.org/presentationml/2006/main">
  <p:tag name="TIMING" val="|69.6|1.1|0.4|14.9|27.6|0.6|2.2|28.5"/>
</p:tagLst>
</file>

<file path=ppt/tags/tag7.xml><?xml version="1.0" encoding="utf-8"?>
<p:tagLst xmlns:a="http://schemas.openxmlformats.org/drawingml/2006/main" xmlns:r="http://schemas.openxmlformats.org/officeDocument/2006/relationships" xmlns:p="http://schemas.openxmlformats.org/presentationml/2006/main">
  <p:tag name="TIMING" val="|16.9|0.5|0.5|49.1|0.9|0.5"/>
</p:tagLst>
</file>

<file path=ppt/tags/tag8.xml><?xml version="1.0" encoding="utf-8"?>
<p:tagLst xmlns:a="http://schemas.openxmlformats.org/drawingml/2006/main" xmlns:r="http://schemas.openxmlformats.org/officeDocument/2006/relationships" xmlns:p="http://schemas.openxmlformats.org/presentationml/2006/main">
  <p:tag name="TIMING" val="|21.8|0.5|0.3|0.2"/>
</p:tagLst>
</file>

<file path=ppt/tags/tag9.xml><?xml version="1.0" encoding="utf-8"?>
<p:tagLst xmlns:a="http://schemas.openxmlformats.org/drawingml/2006/main" xmlns:r="http://schemas.openxmlformats.org/officeDocument/2006/relationships" xmlns:p="http://schemas.openxmlformats.org/presentationml/2006/main">
  <p:tag name="TIMING" val="|113.5|0.6|6.3|1.1|4.1|0.9|1|0.7|0.5|15.6|5|0.5|0.5|0.7|0.5|0.5|15.2"/>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2260</TotalTime>
  <Words>1914</Words>
  <Application>Microsoft Office PowerPoint</Application>
  <PresentationFormat>宽屏</PresentationFormat>
  <Paragraphs>509</Paragraphs>
  <Slides>31</Slides>
  <Notes>30</Notes>
  <HiddenSlides>0</HiddenSlides>
  <MMClips>30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31</vt:i4>
      </vt:variant>
    </vt:vector>
  </HeadingPairs>
  <TitlesOfParts>
    <vt:vector size="48" baseType="lpstr">
      <vt:lpstr>LinLibertineT</vt:lpstr>
      <vt:lpstr>等线</vt:lpstr>
      <vt:lpstr>等线</vt:lpstr>
      <vt:lpstr>华文宋体</vt:lpstr>
      <vt:lpstr>经典圆体简</vt:lpstr>
      <vt:lpstr>宋体</vt:lpstr>
      <vt:lpstr>Microsoft YaHei</vt:lpstr>
      <vt:lpstr>Microsoft YaHei</vt:lpstr>
      <vt:lpstr>Arial</vt:lpstr>
      <vt:lpstr>Calibri</vt:lpstr>
      <vt:lpstr>Cambria Math</vt:lpstr>
      <vt:lpstr>Segoe UI</vt:lpstr>
      <vt:lpstr>Segoe UI Light</vt:lpstr>
      <vt:lpstr>Times New Roman</vt:lpstr>
      <vt:lpstr>Wingdings</vt:lpstr>
      <vt:lpstr>自定义设计方案</vt:lpstr>
      <vt:lpstr>1_自定义设计方案</vt:lpstr>
      <vt:lpstr>PowerPoint 演示文稿</vt:lpstr>
      <vt:lpstr>PowerPoint 演示文稿</vt:lpstr>
      <vt:lpstr>PowerPoint 演示文稿</vt:lpstr>
      <vt:lpstr>PowerPoint 演示文稿</vt:lpstr>
      <vt:lpstr>1   Data Stream/Network Traffic</vt:lpstr>
      <vt:lpstr>1   Measurement Tasks</vt:lpstr>
      <vt:lpstr>PowerPoint 演示文稿</vt:lpstr>
      <vt:lpstr>2   Sketch Algorithms/Design Goals</vt:lpstr>
      <vt:lpstr>2 (1-1)  CM Sketch</vt:lpstr>
      <vt:lpstr>2 (1-2)  CU Sketch</vt:lpstr>
      <vt:lpstr>2 (1-3)  Count Sketch (unbiased)</vt:lpstr>
      <vt:lpstr>2 (1-4)  CMM Sketch  (unbiased)</vt:lpstr>
      <vt:lpstr>2 (1-5)  Randomized CM Sketch</vt:lpstr>
      <vt:lpstr>2 (2-1)  Pyramid Sketch (VLDB’17)</vt:lpstr>
      <vt:lpstr>2 (2-2)  SpaceSaving</vt:lpstr>
      <vt:lpstr>2 (2-3)  LTC (ICDE’19)  Significant Items</vt:lpstr>
      <vt:lpstr>2 (2-4)  HeavyGuardian (SIGKDD’18)</vt:lpstr>
      <vt:lpstr>2 (2-5) Elastic Sketch (SIGCOMM’18)</vt:lpstr>
      <vt:lpstr>2 (2-5)  Elastic Sketch (SIGCOMM’18)</vt:lpstr>
      <vt:lpstr>2 (2-5)  Elastic Sketch (SIGCOMM’18)</vt:lpstr>
      <vt:lpstr>2 (2-6)  Cold Filter (SIGMOD 18)</vt:lpstr>
      <vt:lpstr>PowerPoint 演示文稿</vt:lpstr>
      <vt:lpstr>3.1   Unbiased Space Saving (SIGMOD’18) </vt:lpstr>
      <vt:lpstr>3.2   Waving Sketch (SIGKDD’20) </vt:lpstr>
      <vt:lpstr>3.2   Waving Sketch (SIGKDD’20) </vt:lpstr>
      <vt:lpstr>3.3   Sliding Sketch (SIGKDD’20)</vt:lpstr>
      <vt:lpstr>3.3   Sliding Sketch (SIGKDD’20)</vt:lpstr>
      <vt:lpstr>3.4   SketchML (SIGMOD’18)</vt:lpstr>
      <vt:lpstr>3.5   MLSketch (SIGCOMM’18 workshop)</vt:lpstr>
      <vt:lpstr>3.5   Other directions</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Future</cp:lastModifiedBy>
  <cp:revision>820</cp:revision>
  <cp:lastPrinted>2019-07-01T05:23:48Z</cp:lastPrinted>
  <dcterms:created xsi:type="dcterms:W3CDTF">2019-06-29T15:10:52Z</dcterms:created>
  <dcterms:modified xsi:type="dcterms:W3CDTF">2020-06-22T03:33:07Z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2052-1.2.1.1575</vt:lpwstr>
  </property>
</Properties>
</file>